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4"/>
  </p:notesMasterIdLst>
  <p:sldIdLst>
    <p:sldId id="259" r:id="rId2"/>
    <p:sldId id="261" r:id="rId3"/>
    <p:sldId id="278" r:id="rId4"/>
    <p:sldId id="266" r:id="rId5"/>
    <p:sldId id="267" r:id="rId6"/>
    <p:sldId id="268" r:id="rId7"/>
    <p:sldId id="375" r:id="rId8"/>
    <p:sldId id="377" r:id="rId9"/>
    <p:sldId id="269" r:id="rId10"/>
    <p:sldId id="282" r:id="rId11"/>
    <p:sldId id="373" r:id="rId12"/>
    <p:sldId id="374" r:id="rId13"/>
    <p:sldId id="379" r:id="rId14"/>
    <p:sldId id="380" r:id="rId15"/>
    <p:sldId id="381" r:id="rId16"/>
    <p:sldId id="382" r:id="rId17"/>
    <p:sldId id="383" r:id="rId18"/>
    <p:sldId id="384" r:id="rId19"/>
    <p:sldId id="385" r:id="rId20"/>
    <p:sldId id="386" r:id="rId21"/>
    <p:sldId id="387" r:id="rId22"/>
    <p:sldId id="389" r:id="rId23"/>
    <p:sldId id="396" r:id="rId24"/>
    <p:sldId id="388" r:id="rId25"/>
    <p:sldId id="412" r:id="rId26"/>
    <p:sldId id="402" r:id="rId27"/>
    <p:sldId id="413" r:id="rId28"/>
    <p:sldId id="408" r:id="rId29"/>
    <p:sldId id="414" r:id="rId30"/>
    <p:sldId id="409" r:id="rId31"/>
    <p:sldId id="415" r:id="rId32"/>
    <p:sldId id="410" r:id="rId33"/>
    <p:sldId id="416" r:id="rId34"/>
    <p:sldId id="417" r:id="rId35"/>
    <p:sldId id="411" r:id="rId36"/>
    <p:sldId id="390" r:id="rId37"/>
    <p:sldId id="391" r:id="rId38"/>
    <p:sldId id="398" r:id="rId39"/>
    <p:sldId id="393" r:id="rId40"/>
    <p:sldId id="394" r:id="rId41"/>
    <p:sldId id="395" r:id="rId42"/>
    <p:sldId id="37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771" autoAdjust="0"/>
  </p:normalViewPr>
  <p:slideViewPr>
    <p:cSldViewPr snapToGrid="0">
      <p:cViewPr>
        <p:scale>
          <a:sx n="77" d="100"/>
          <a:sy n="77" d="100"/>
        </p:scale>
        <p:origin x="87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F4434-F590-417E-8FC6-269A7B5EFCB5}" type="datetimeFigureOut">
              <a:rPr lang="en-IN" smtClean="0"/>
              <a:t>05-03-2025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F56EE-EDEF-44F3-8483-BF0C8734C281}" type="slidenum">
              <a:rPr lang="en-IN" smtClean="0"/>
              <a:t>‹#›</a:t>
            </a:fld>
            <a:endParaRPr lang="en-IN"/>
          </a:p>
        </p:txBody>
      </p:sp>
    </p:spTree>
    <p:extLst>
      <p:ext uri="{BB962C8B-B14F-4D97-AF65-F5344CB8AC3E}">
        <p14:creationId xmlns:p14="http://schemas.microsoft.com/office/powerpoint/2010/main" val="92449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D602-5A4D-1F22-53C8-E7E65EB3A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F7789-3D81-3642-9361-4A0FE3B4E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C15BB-58EB-6EC6-061B-E555176873B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386D1D-90BA-C99F-A0D2-0324B714733B}"/>
              </a:ext>
            </a:extLst>
          </p:cNvPr>
          <p:cNvSpPr>
            <a:spLocks noGrp="1"/>
          </p:cNvSpPr>
          <p:nvPr>
            <p:ph type="sldNum" sz="quarter" idx="5"/>
          </p:nvPr>
        </p:nvSpPr>
        <p:spPr/>
        <p:txBody>
          <a:bodyPr/>
          <a:lstStyle/>
          <a:p>
            <a:fld id="{291F56EE-EDEF-44F3-8483-BF0C8734C281}" type="slidenum">
              <a:rPr lang="en-IN" smtClean="0"/>
              <a:t>22</a:t>
            </a:fld>
            <a:endParaRPr lang="en-IN"/>
          </a:p>
        </p:txBody>
      </p:sp>
    </p:spTree>
    <p:extLst>
      <p:ext uri="{BB962C8B-B14F-4D97-AF65-F5344CB8AC3E}">
        <p14:creationId xmlns:p14="http://schemas.microsoft.com/office/powerpoint/2010/main" val="1373893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1240F-D04A-4E57-64F1-C9ACE10C9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3491D-2D39-C8D0-0487-BEC4EF603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3CFD5-EC72-D335-514E-6AC75E1055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A3BCC0-848C-1659-C3E1-9AD97E609A3A}"/>
              </a:ext>
            </a:extLst>
          </p:cNvPr>
          <p:cNvSpPr>
            <a:spLocks noGrp="1"/>
          </p:cNvSpPr>
          <p:nvPr>
            <p:ph type="sldNum" sz="quarter" idx="5"/>
          </p:nvPr>
        </p:nvSpPr>
        <p:spPr/>
        <p:txBody>
          <a:bodyPr/>
          <a:lstStyle/>
          <a:p>
            <a:fld id="{291F56EE-EDEF-44F3-8483-BF0C8734C281}" type="slidenum">
              <a:rPr lang="en-IN" smtClean="0"/>
              <a:t>37</a:t>
            </a:fld>
            <a:endParaRPr lang="en-IN"/>
          </a:p>
        </p:txBody>
      </p:sp>
    </p:spTree>
    <p:extLst>
      <p:ext uri="{BB962C8B-B14F-4D97-AF65-F5344CB8AC3E}">
        <p14:creationId xmlns:p14="http://schemas.microsoft.com/office/powerpoint/2010/main" val="27090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F9D1-C5A3-A625-B106-91E7952B1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03A86-A1EA-BFEB-154E-7E53D284B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2A0AB-4DC4-EB8B-212F-8C86D301B7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4B622FD-7E08-7CAC-6CA0-102240C4B1F9}"/>
              </a:ext>
            </a:extLst>
          </p:cNvPr>
          <p:cNvSpPr>
            <a:spLocks noGrp="1"/>
          </p:cNvSpPr>
          <p:nvPr>
            <p:ph type="sldNum" sz="quarter" idx="5"/>
          </p:nvPr>
        </p:nvSpPr>
        <p:spPr/>
        <p:txBody>
          <a:bodyPr/>
          <a:lstStyle/>
          <a:p>
            <a:fld id="{291F56EE-EDEF-44F3-8483-BF0C8734C281}" type="slidenum">
              <a:rPr lang="en-IN" smtClean="0"/>
              <a:t>38</a:t>
            </a:fld>
            <a:endParaRPr lang="en-IN"/>
          </a:p>
        </p:txBody>
      </p:sp>
    </p:spTree>
    <p:extLst>
      <p:ext uri="{BB962C8B-B14F-4D97-AF65-F5344CB8AC3E}">
        <p14:creationId xmlns:p14="http://schemas.microsoft.com/office/powerpoint/2010/main" val="111558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D6FC2-506E-DB12-812C-5CCE24337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16EA1-65CC-2E70-88AA-1887C4D2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DC5626-2940-705A-F40E-1FE4A1DDE2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55F9EF0-E350-ACD2-98CE-4208F782E92C}"/>
              </a:ext>
            </a:extLst>
          </p:cNvPr>
          <p:cNvSpPr>
            <a:spLocks noGrp="1"/>
          </p:cNvSpPr>
          <p:nvPr>
            <p:ph type="sldNum" sz="quarter" idx="5"/>
          </p:nvPr>
        </p:nvSpPr>
        <p:spPr/>
        <p:txBody>
          <a:bodyPr/>
          <a:lstStyle/>
          <a:p>
            <a:fld id="{291F56EE-EDEF-44F3-8483-BF0C8734C281}" type="slidenum">
              <a:rPr lang="en-IN" smtClean="0"/>
              <a:t>39</a:t>
            </a:fld>
            <a:endParaRPr lang="en-IN"/>
          </a:p>
        </p:txBody>
      </p:sp>
    </p:spTree>
    <p:extLst>
      <p:ext uri="{BB962C8B-B14F-4D97-AF65-F5344CB8AC3E}">
        <p14:creationId xmlns:p14="http://schemas.microsoft.com/office/powerpoint/2010/main" val="628152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D20F-F4F7-2B0C-F432-61CA08454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07ACD-1F90-A4F9-24F9-7DD676DA73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FFF90-DB5D-8844-98EA-6391AE1B6CE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C29A7E5-0EA2-05C3-2F3D-6CDC51FE2971}"/>
              </a:ext>
            </a:extLst>
          </p:cNvPr>
          <p:cNvSpPr>
            <a:spLocks noGrp="1"/>
          </p:cNvSpPr>
          <p:nvPr>
            <p:ph type="sldNum" sz="quarter" idx="5"/>
          </p:nvPr>
        </p:nvSpPr>
        <p:spPr/>
        <p:txBody>
          <a:bodyPr/>
          <a:lstStyle/>
          <a:p>
            <a:fld id="{291F56EE-EDEF-44F3-8483-BF0C8734C281}" type="slidenum">
              <a:rPr lang="en-IN" smtClean="0"/>
              <a:t>40</a:t>
            </a:fld>
            <a:endParaRPr lang="en-IN"/>
          </a:p>
        </p:txBody>
      </p:sp>
    </p:spTree>
    <p:extLst>
      <p:ext uri="{BB962C8B-B14F-4D97-AF65-F5344CB8AC3E}">
        <p14:creationId xmlns:p14="http://schemas.microsoft.com/office/powerpoint/2010/main" val="1296396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07E11-77FD-177E-54DA-654DED4AC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ED8DB-3C3D-E862-50D6-FF269CB57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609FE5-5AA8-C49D-587F-3FE9902267D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4B87714-387B-0422-4DD1-5A1B76B85ADB}"/>
              </a:ext>
            </a:extLst>
          </p:cNvPr>
          <p:cNvSpPr>
            <a:spLocks noGrp="1"/>
          </p:cNvSpPr>
          <p:nvPr>
            <p:ph type="sldNum" sz="quarter" idx="5"/>
          </p:nvPr>
        </p:nvSpPr>
        <p:spPr/>
        <p:txBody>
          <a:bodyPr/>
          <a:lstStyle/>
          <a:p>
            <a:fld id="{291F56EE-EDEF-44F3-8483-BF0C8734C281}" type="slidenum">
              <a:rPr lang="en-IN" smtClean="0"/>
              <a:t>41</a:t>
            </a:fld>
            <a:endParaRPr lang="en-IN"/>
          </a:p>
        </p:txBody>
      </p:sp>
    </p:spTree>
    <p:extLst>
      <p:ext uri="{BB962C8B-B14F-4D97-AF65-F5344CB8AC3E}">
        <p14:creationId xmlns:p14="http://schemas.microsoft.com/office/powerpoint/2010/main" val="1193642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1F56EE-EDEF-44F3-8483-BF0C8734C281}" type="slidenum">
              <a:rPr lang="en-IN" smtClean="0"/>
              <a:t>23</a:t>
            </a:fld>
            <a:endParaRPr lang="en-IN"/>
          </a:p>
        </p:txBody>
      </p:sp>
    </p:spTree>
    <p:extLst>
      <p:ext uri="{BB962C8B-B14F-4D97-AF65-F5344CB8AC3E}">
        <p14:creationId xmlns:p14="http://schemas.microsoft.com/office/powerpoint/2010/main" val="273758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1F56EE-EDEF-44F3-8483-BF0C8734C281}" type="slidenum">
              <a:rPr lang="en-IN" smtClean="0"/>
              <a:t>24</a:t>
            </a:fld>
            <a:endParaRPr lang="en-IN"/>
          </a:p>
        </p:txBody>
      </p:sp>
    </p:spTree>
    <p:extLst>
      <p:ext uri="{BB962C8B-B14F-4D97-AF65-F5344CB8AC3E}">
        <p14:creationId xmlns:p14="http://schemas.microsoft.com/office/powerpoint/2010/main" val="54561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D800-914A-FEE2-3C88-83FFD4B4C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65179-04E2-3B82-AC47-66A8C3483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7E9A88-5E12-1A27-B642-38B35FA7BE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B848C64-D339-ADCA-A963-B688DDE92C30}"/>
              </a:ext>
            </a:extLst>
          </p:cNvPr>
          <p:cNvSpPr>
            <a:spLocks noGrp="1"/>
          </p:cNvSpPr>
          <p:nvPr>
            <p:ph type="sldNum" sz="quarter" idx="5"/>
          </p:nvPr>
        </p:nvSpPr>
        <p:spPr/>
        <p:txBody>
          <a:bodyPr/>
          <a:lstStyle/>
          <a:p>
            <a:fld id="{291F56EE-EDEF-44F3-8483-BF0C8734C281}" type="slidenum">
              <a:rPr lang="en-IN" smtClean="0"/>
              <a:t>26</a:t>
            </a:fld>
            <a:endParaRPr lang="en-IN"/>
          </a:p>
        </p:txBody>
      </p:sp>
    </p:spTree>
    <p:extLst>
      <p:ext uri="{BB962C8B-B14F-4D97-AF65-F5344CB8AC3E}">
        <p14:creationId xmlns:p14="http://schemas.microsoft.com/office/powerpoint/2010/main" val="118504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2E581-C003-B45D-312F-0A9715973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C9238-570A-541A-60A3-6ACC9AFC3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CDF6A-1B64-52D4-E955-F7E5746ADD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1B306C2-E54A-83AA-1EBB-B1273834118C}"/>
              </a:ext>
            </a:extLst>
          </p:cNvPr>
          <p:cNvSpPr>
            <a:spLocks noGrp="1"/>
          </p:cNvSpPr>
          <p:nvPr>
            <p:ph type="sldNum" sz="quarter" idx="5"/>
          </p:nvPr>
        </p:nvSpPr>
        <p:spPr/>
        <p:txBody>
          <a:bodyPr/>
          <a:lstStyle/>
          <a:p>
            <a:fld id="{291F56EE-EDEF-44F3-8483-BF0C8734C281}" type="slidenum">
              <a:rPr lang="en-IN" smtClean="0"/>
              <a:t>28</a:t>
            </a:fld>
            <a:endParaRPr lang="en-IN"/>
          </a:p>
        </p:txBody>
      </p:sp>
    </p:spTree>
    <p:extLst>
      <p:ext uri="{BB962C8B-B14F-4D97-AF65-F5344CB8AC3E}">
        <p14:creationId xmlns:p14="http://schemas.microsoft.com/office/powerpoint/2010/main" val="349533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936A3-7DA0-3C4A-BE18-C4BBD7C27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E1897-1B95-9AA9-2BE8-96C86774C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05DFD-E65C-8CA3-693D-6C46974686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7712806-29D0-804C-6B2D-1FEB9CB5273F}"/>
              </a:ext>
            </a:extLst>
          </p:cNvPr>
          <p:cNvSpPr>
            <a:spLocks noGrp="1"/>
          </p:cNvSpPr>
          <p:nvPr>
            <p:ph type="sldNum" sz="quarter" idx="5"/>
          </p:nvPr>
        </p:nvSpPr>
        <p:spPr/>
        <p:txBody>
          <a:bodyPr/>
          <a:lstStyle/>
          <a:p>
            <a:fld id="{291F56EE-EDEF-44F3-8483-BF0C8734C281}" type="slidenum">
              <a:rPr lang="en-IN" smtClean="0"/>
              <a:t>30</a:t>
            </a:fld>
            <a:endParaRPr lang="en-IN"/>
          </a:p>
        </p:txBody>
      </p:sp>
    </p:spTree>
    <p:extLst>
      <p:ext uri="{BB962C8B-B14F-4D97-AF65-F5344CB8AC3E}">
        <p14:creationId xmlns:p14="http://schemas.microsoft.com/office/powerpoint/2010/main" val="34117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E6C9C-E235-2EB7-8529-7CDAF1481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DB13B-2AFE-C627-F3BE-51E424B31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ADC5A-29E5-2913-DB41-058F6C1EC1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1C72570-60B8-59D1-AF0B-C7BA224629ED}"/>
              </a:ext>
            </a:extLst>
          </p:cNvPr>
          <p:cNvSpPr>
            <a:spLocks noGrp="1"/>
          </p:cNvSpPr>
          <p:nvPr>
            <p:ph type="sldNum" sz="quarter" idx="5"/>
          </p:nvPr>
        </p:nvSpPr>
        <p:spPr/>
        <p:txBody>
          <a:bodyPr/>
          <a:lstStyle/>
          <a:p>
            <a:fld id="{291F56EE-EDEF-44F3-8483-BF0C8734C281}" type="slidenum">
              <a:rPr lang="en-IN" smtClean="0"/>
              <a:t>32</a:t>
            </a:fld>
            <a:endParaRPr lang="en-IN"/>
          </a:p>
        </p:txBody>
      </p:sp>
    </p:spTree>
    <p:extLst>
      <p:ext uri="{BB962C8B-B14F-4D97-AF65-F5344CB8AC3E}">
        <p14:creationId xmlns:p14="http://schemas.microsoft.com/office/powerpoint/2010/main" val="208366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4A8E-4E3C-EDA5-13D5-B9AD97E73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B02C-49C9-11CD-90F3-0F5073D94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C5F0A-35E9-8D44-1942-2F54DFEA49D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8E23768-9DBC-DDD6-4F3C-3A347F1C6E79}"/>
              </a:ext>
            </a:extLst>
          </p:cNvPr>
          <p:cNvSpPr>
            <a:spLocks noGrp="1"/>
          </p:cNvSpPr>
          <p:nvPr>
            <p:ph type="sldNum" sz="quarter" idx="5"/>
          </p:nvPr>
        </p:nvSpPr>
        <p:spPr/>
        <p:txBody>
          <a:bodyPr/>
          <a:lstStyle/>
          <a:p>
            <a:fld id="{291F56EE-EDEF-44F3-8483-BF0C8734C281}" type="slidenum">
              <a:rPr lang="en-IN" smtClean="0"/>
              <a:t>35</a:t>
            </a:fld>
            <a:endParaRPr lang="en-IN"/>
          </a:p>
        </p:txBody>
      </p:sp>
    </p:spTree>
    <p:extLst>
      <p:ext uri="{BB962C8B-B14F-4D97-AF65-F5344CB8AC3E}">
        <p14:creationId xmlns:p14="http://schemas.microsoft.com/office/powerpoint/2010/main" val="32268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ACFF-5B2D-9D4F-380D-05711DB39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BA5E1-2D6C-1FAE-732B-B41900722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85CDA-1A32-4DCB-ECF4-8525B87B296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470EEA-551C-F256-9978-5CC8B16A9E2C}"/>
              </a:ext>
            </a:extLst>
          </p:cNvPr>
          <p:cNvSpPr>
            <a:spLocks noGrp="1"/>
          </p:cNvSpPr>
          <p:nvPr>
            <p:ph type="sldNum" sz="quarter" idx="5"/>
          </p:nvPr>
        </p:nvSpPr>
        <p:spPr/>
        <p:txBody>
          <a:bodyPr/>
          <a:lstStyle/>
          <a:p>
            <a:fld id="{291F56EE-EDEF-44F3-8483-BF0C8734C281}" type="slidenum">
              <a:rPr lang="en-IN" smtClean="0"/>
              <a:t>36</a:t>
            </a:fld>
            <a:endParaRPr lang="en-IN"/>
          </a:p>
        </p:txBody>
      </p:sp>
    </p:spTree>
    <p:extLst>
      <p:ext uri="{BB962C8B-B14F-4D97-AF65-F5344CB8AC3E}">
        <p14:creationId xmlns:p14="http://schemas.microsoft.com/office/powerpoint/2010/main" val="2789568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C61D38-F56A-49F0-BE2F-5196387D6A13}" type="datetimeFigureOut">
              <a:rPr lang="en-IN" smtClean="0"/>
              <a:t>05-03-2025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F7614C42-EF8D-4F60-818D-3B36809416D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680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61D38-F56A-49F0-BE2F-5196387D6A13}" type="datetimeFigureOut">
              <a:rPr lang="en-IN" smtClean="0"/>
              <a:t>05-03-2025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614C42-EF8D-4F60-818D-3B36809416D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213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61D38-F56A-49F0-BE2F-5196387D6A13}" type="datetimeFigureOut">
              <a:rPr lang="en-IN" smtClean="0"/>
              <a:t>05-03-2025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614C42-EF8D-4F60-818D-3B36809416D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7782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61D38-F56A-49F0-BE2F-5196387D6A13}" type="datetimeFigureOut">
              <a:rPr lang="en-IN" smtClean="0"/>
              <a:t>05-03-2025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614C42-EF8D-4F60-818D-3B36809416D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703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61D38-F56A-49F0-BE2F-5196387D6A13}" type="datetimeFigureOut">
              <a:rPr lang="en-IN" smtClean="0"/>
              <a:t>05-03-2025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614C42-EF8D-4F60-818D-3B36809416D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3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C61D38-F56A-49F0-BE2F-5196387D6A13}" type="datetimeFigureOut">
              <a:rPr lang="en-IN" smtClean="0"/>
              <a:t>05-03-2025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614C42-EF8D-4F60-818D-3B36809416D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321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C61D38-F56A-49F0-BE2F-5196387D6A13}" type="datetimeFigureOut">
              <a:rPr lang="en-IN" smtClean="0"/>
              <a:t>05-03-2025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614C42-EF8D-4F60-818D-3B36809416D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231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C61D38-F56A-49F0-BE2F-5196387D6A13}" type="datetimeFigureOut">
              <a:rPr lang="en-IN" smtClean="0"/>
              <a:t>05-03-2025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614C42-EF8D-4F60-818D-3B36809416D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55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61D38-F56A-49F0-BE2F-5196387D6A13}" type="datetimeFigureOut">
              <a:rPr lang="en-IN" smtClean="0"/>
              <a:t>05-03-2025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614C42-EF8D-4F60-818D-3B36809416DB}" type="slidenum">
              <a:rPr lang="en-IN" smtClean="0"/>
              <a:t>‹#›</a:t>
            </a:fld>
            <a:endParaRPr lang="en-IN"/>
          </a:p>
        </p:txBody>
      </p:sp>
    </p:spTree>
    <p:extLst>
      <p:ext uri="{BB962C8B-B14F-4D97-AF65-F5344CB8AC3E}">
        <p14:creationId xmlns:p14="http://schemas.microsoft.com/office/powerpoint/2010/main" val="63177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C61D38-F56A-49F0-BE2F-5196387D6A13}" type="datetimeFigureOut">
              <a:rPr lang="en-IN" smtClean="0"/>
              <a:t>05-03-2025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614C42-EF8D-4F60-818D-3B36809416D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3029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1C61D38-F56A-49F0-BE2F-5196387D6A13}" type="datetimeFigureOut">
              <a:rPr lang="en-IN" smtClean="0"/>
              <a:t>05-03-2025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F7614C42-EF8D-4F60-818D-3B36809416D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068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1C61D38-F56A-49F0-BE2F-5196387D6A13}" type="datetimeFigureOut">
              <a:rPr lang="en-IN" smtClean="0"/>
              <a:t>05-03-2025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7614C42-EF8D-4F60-818D-3B36809416D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15998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339" y="816076"/>
            <a:ext cx="8948744" cy="2701702"/>
          </a:xfrm>
          <a:prstGeom prst="rect">
            <a:avLst/>
          </a:prstGeom>
        </p:spPr>
        <p:txBody>
          <a:bodyPr wrap="square">
            <a:spAutoFit/>
          </a:bodyPr>
          <a:lstStyle/>
          <a:p>
            <a:pPr algn="just">
              <a:lnSpc>
                <a:spcPct val="150000"/>
              </a:lnSpc>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3600" b="1" dirty="0">
                <a:latin typeface="Times New Roman" panose="02020603050405020304" pitchFamily="18" charset="0"/>
                <a:ea typeface="Calibri" panose="020F0502020204030204" pitchFamily="34" charset="0"/>
                <a:cs typeface="Times New Roman" panose="02020603050405020304" pitchFamily="18" charset="0"/>
              </a:rPr>
              <a:t> </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Hybrid Network Analysis and      </a:t>
            </a:r>
          </a:p>
          <a:p>
            <a:pPr algn="just">
              <a:lnSpc>
                <a:spcPct val="150000"/>
              </a:lnSpc>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  for</a:t>
            </a:r>
          </a:p>
          <a:p>
            <a:pPr algn="just">
              <a:lnSpc>
                <a:spcPct val="150000"/>
              </a:lnSpc>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Enhanced Financial Distress Prediction.</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B898A9E-F016-CEB8-A628-EDFDCFB2A3B4}"/>
              </a:ext>
            </a:extLst>
          </p:cNvPr>
          <p:cNvSpPr txBox="1"/>
          <p:nvPr/>
        </p:nvSpPr>
        <p:spPr>
          <a:xfrm>
            <a:off x="6188765" y="3766931"/>
            <a:ext cx="6003235" cy="2308324"/>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BY OUR TEAM:</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NATARAJ SWETHA			-21X41A4238</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BITRA GOWTHAM                    	-21X41A4207</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SHAIK LAL AHAMAD               	-22X45A4207</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SHAIK MAHABOOB BASHA    	-22X45A4209</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GUIDED BY : DAMARAJU VARA PRASADA PADMAJA</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a:t>
            </a:r>
            <a:r>
              <a:rPr lang="en-US">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I5/Intel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- 8GB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- 160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E2E27F-2630-ED16-A1C7-8C95BF2005E2}"/>
              </a:ext>
            </a:extLst>
          </p:cNvPr>
          <p:cNvSpPr txBox="1"/>
          <p:nvPr/>
        </p:nvSpPr>
        <p:spPr>
          <a:xfrm>
            <a:off x="493788" y="1271853"/>
            <a:ext cx="10747717" cy="4494757"/>
          </a:xfrm>
          <a:prstGeom prst="rect">
            <a:avLst/>
          </a:prstGeom>
          <a:noFill/>
        </p:spPr>
        <p:txBody>
          <a:bodyPr wrap="square">
            <a:spAutoFit/>
          </a:bodyPr>
          <a:lstStyle/>
          <a:p>
            <a:pPr lvl="0">
              <a:lnSpc>
                <a:spcPct val="150000"/>
              </a:lnSpc>
              <a:buClr>
                <a:srgbClr val="000000"/>
              </a:buClr>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t>User:</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00050">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the view data, the user will View the dataset for modelling</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Input Model: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00050">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user must provide input values for the certain fields in order to get results.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Results: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User view’s the generated results from the model.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score: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user have ability to view the accuracy in %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50000"/>
              </a:lnSpc>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0D221CE-EAD2-ECC3-85AB-413088A73507}"/>
              </a:ext>
            </a:extLst>
          </p:cNvPr>
          <p:cNvSpPr txBox="1"/>
          <p:nvPr/>
        </p:nvSpPr>
        <p:spPr>
          <a:xfrm>
            <a:off x="4393096" y="480286"/>
            <a:ext cx="4542182" cy="646331"/>
          </a:xfrm>
          <a:prstGeom prst="rect">
            <a:avLst/>
          </a:prstGeom>
          <a:noFill/>
        </p:spPr>
        <p:txBody>
          <a:bodyPr wrap="square" rtlCol="0" anchor="ctr">
            <a:spAutoFit/>
          </a:bodyPr>
          <a:lstStyle/>
          <a:p>
            <a:r>
              <a:rPr lang="en-IN" sz="3600" b="1" dirty="0">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166066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16822-D0C8-DFCF-EB6A-4D21A5D28115}"/>
              </a:ext>
            </a:extLst>
          </p:cNvPr>
          <p:cNvSpPr txBox="1"/>
          <p:nvPr/>
        </p:nvSpPr>
        <p:spPr>
          <a:xfrm>
            <a:off x="295421" y="252810"/>
            <a:ext cx="11296357" cy="5936882"/>
          </a:xfrm>
          <a:prstGeom prst="rect">
            <a:avLst/>
          </a:prstGeom>
          <a:noFill/>
        </p:spPr>
        <p:txBody>
          <a:bodyPr wrap="square">
            <a:spAutoFit/>
          </a:bodyPr>
          <a:lstStyle/>
          <a:p>
            <a:pPr lvl="0">
              <a:lnSpc>
                <a:spcPct val="150000"/>
              </a:lnSpc>
              <a:buClr>
                <a:srgbClr val="000000"/>
              </a:buClr>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Working on dataset: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System checks for data whether it is available or not and load the data in csv files.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Pre-processing: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00050"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Data need to be pre-processed according the models it helps to increase the accuracy of the model and better information about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Training the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00050"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After pre-processing the data will split into two parts as train and test data before training with the given algorithms.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Model Building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To create a model that predicts the personality with better accuracy, this module will help user.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Generated Score: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0005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user view the score in %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30824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68A0-EB0A-B345-D2C7-C1CC49E57B60}"/>
              </a:ext>
            </a:extLst>
          </p:cNvPr>
          <p:cNvSpPr>
            <a:spLocks noGrp="1"/>
          </p:cNvSpPr>
          <p:nvPr>
            <p:ph type="title" idx="4294967295"/>
          </p:nvPr>
        </p:nvSpPr>
        <p:spPr>
          <a:xfrm>
            <a:off x="3616325" y="314325"/>
            <a:ext cx="8575675" cy="1539875"/>
          </a:xfrm>
        </p:spPr>
        <p:txBody>
          <a:bodyPr>
            <a:normAutofit/>
          </a:bodyPr>
          <a:lstStyle/>
          <a:p>
            <a:r>
              <a:rPr lang="en-IN" sz="3600" dirty="0">
                <a:latin typeface="Times New Roman" panose="02020603050405020304" pitchFamily="18" charset="0"/>
                <a:cs typeface="Times New Roman" panose="02020603050405020304" pitchFamily="18" charset="0"/>
              </a:rPr>
              <a:t>Literature Survey</a:t>
            </a:r>
          </a:p>
        </p:txBody>
      </p:sp>
      <p:graphicFrame>
        <p:nvGraphicFramePr>
          <p:cNvPr id="3" name="Table 2">
            <a:extLst>
              <a:ext uri="{FF2B5EF4-FFF2-40B4-BE49-F238E27FC236}">
                <a16:creationId xmlns:a16="http://schemas.microsoft.com/office/drawing/2014/main" id="{FAE896EE-AB10-645A-587F-1B5A09515587}"/>
              </a:ext>
            </a:extLst>
          </p:cNvPr>
          <p:cNvGraphicFramePr>
            <a:graphicFrameLocks noGrp="1"/>
          </p:cNvGraphicFramePr>
          <p:nvPr>
            <p:extLst>
              <p:ext uri="{D42A27DB-BD31-4B8C-83A1-F6EECF244321}">
                <p14:modId xmlns:p14="http://schemas.microsoft.com/office/powerpoint/2010/main" val="3084276230"/>
              </p:ext>
            </p:extLst>
          </p:nvPr>
        </p:nvGraphicFramePr>
        <p:xfrm>
          <a:off x="698090" y="973394"/>
          <a:ext cx="10628673" cy="5110483"/>
        </p:xfrm>
        <a:graphic>
          <a:graphicData uri="http://schemas.openxmlformats.org/drawingml/2006/table">
            <a:tbl>
              <a:tblPr firstRow="1" bandRow="1">
                <a:tableStyleId>{073A0DAA-6AF3-43AB-8588-CEC1D06C72B9}</a:tableStyleId>
              </a:tblPr>
              <a:tblGrid>
                <a:gridCol w="2330245">
                  <a:extLst>
                    <a:ext uri="{9D8B030D-6E8A-4147-A177-3AD203B41FA5}">
                      <a16:colId xmlns:a16="http://schemas.microsoft.com/office/drawing/2014/main" val="1042013535"/>
                    </a:ext>
                  </a:extLst>
                </a:gridCol>
                <a:gridCol w="1927124">
                  <a:extLst>
                    <a:ext uri="{9D8B030D-6E8A-4147-A177-3AD203B41FA5}">
                      <a16:colId xmlns:a16="http://schemas.microsoft.com/office/drawing/2014/main" val="589296917"/>
                    </a:ext>
                  </a:extLst>
                </a:gridCol>
                <a:gridCol w="855406">
                  <a:extLst>
                    <a:ext uri="{9D8B030D-6E8A-4147-A177-3AD203B41FA5}">
                      <a16:colId xmlns:a16="http://schemas.microsoft.com/office/drawing/2014/main" val="1327065335"/>
                    </a:ext>
                  </a:extLst>
                </a:gridCol>
                <a:gridCol w="2644877">
                  <a:extLst>
                    <a:ext uri="{9D8B030D-6E8A-4147-A177-3AD203B41FA5}">
                      <a16:colId xmlns:a16="http://schemas.microsoft.com/office/drawing/2014/main" val="2098621651"/>
                    </a:ext>
                  </a:extLst>
                </a:gridCol>
                <a:gridCol w="2871021">
                  <a:extLst>
                    <a:ext uri="{9D8B030D-6E8A-4147-A177-3AD203B41FA5}">
                      <a16:colId xmlns:a16="http://schemas.microsoft.com/office/drawing/2014/main" val="3646440489"/>
                    </a:ext>
                  </a:extLst>
                </a:gridCol>
              </a:tblGrid>
              <a:tr h="447043">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OUTCOMES</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1746901572"/>
                  </a:ext>
                </a:extLst>
              </a:tr>
              <a:tr h="1542134">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Systematic Review of Financial Distress Identification using Artificial Intelligence Methods </a:t>
                      </a:r>
                      <a:endParaRPr lang="en-IN" sz="1600" b="0" dirty="0">
                        <a:latin typeface="Times New Roman" panose="02020603050405020304" pitchFamily="18" charset="0"/>
                        <a:cs typeface="Times New Roman" panose="02020603050405020304" pitchFamily="18" charset="0"/>
                      </a:endParaRPr>
                    </a:p>
                  </a:txBody>
                  <a:tcPr/>
                </a:tc>
                <a:tc>
                  <a:txBody>
                    <a:bodyPr/>
                    <a:lstStyle/>
                    <a:p>
                      <a:r>
                        <a:rPr lang="lt-LT"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Dovilė Kuizinienė, Tomas Krilavičius , Damaševičius , and Rytis Maskeliūnas </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2022</a:t>
                      </a:r>
                    </a:p>
                  </a:txBody>
                  <a:tcPr/>
                </a:tc>
                <a:tc>
                  <a:txBody>
                    <a:bodyPr/>
                    <a:lstStyle/>
                    <a:p>
                      <a:r>
                        <a:rPr lang="en-US" sz="1600" dirty="0">
                          <a:latin typeface="Times New Roman" panose="02020603050405020304" pitchFamily="18" charset="0"/>
                          <a:cs typeface="Times New Roman" panose="02020603050405020304" pitchFamily="18" charset="0"/>
                        </a:rPr>
                        <a:t>AI-based models improve distress prediction but lack explainability; hybrid models could enhance accuracy.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b="1" dirty="0">
                          <a:latin typeface="Times New Roman" panose="02020603050405020304" pitchFamily="18" charset="0"/>
                          <a:cs typeface="Times New Roman" panose="02020603050405020304" pitchFamily="18" charset="0"/>
                        </a:rPr>
                        <a:t>Focused on:</a:t>
                      </a:r>
                      <a:r>
                        <a:rPr lang="en-IN" sz="1600" dirty="0">
                          <a:latin typeface="Times New Roman" panose="02020603050405020304" pitchFamily="18" charset="0"/>
                          <a:cs typeface="Times New Roman" panose="02020603050405020304" pitchFamily="18" charset="0"/>
                        </a:rPr>
                        <a:t> AI-driven financial distress prediction models. </a:t>
                      </a:r>
                      <a:r>
                        <a:rPr lang="en-IN" sz="1600" b="1" dirty="0">
                          <a:latin typeface="Times New Roman" panose="02020603050405020304" pitchFamily="18" charset="0"/>
                          <a:cs typeface="Times New Roman" panose="02020603050405020304" pitchFamily="18" charset="0"/>
                        </a:rPr>
                        <a:t>Future Scope:</a:t>
                      </a:r>
                      <a:r>
                        <a:rPr lang="en-IN" sz="1600" dirty="0">
                          <a:latin typeface="Times New Roman" panose="02020603050405020304" pitchFamily="18" charset="0"/>
                          <a:cs typeface="Times New Roman" panose="02020603050405020304" pitchFamily="18" charset="0"/>
                        </a:rPr>
                        <a:t> Develop interpretable AI models, integrate non-financial data, and test hybrid models.</a:t>
                      </a:r>
                    </a:p>
                  </a:txBody>
                  <a:tcPr/>
                </a:tc>
                <a:extLst>
                  <a:ext uri="{0D108BD9-81ED-4DB2-BD59-A6C34878D82A}">
                    <a16:rowId xmlns:a16="http://schemas.microsoft.com/office/drawing/2014/main" val="246308547"/>
                  </a:ext>
                </a:extLst>
              </a:tr>
              <a:tr h="1542134">
                <a:tc>
                  <a:txBody>
                    <a:bodyPr/>
                    <a:lstStyle/>
                    <a:p>
                      <a:r>
                        <a:rPr lang="en-US" sz="1600" dirty="0">
                          <a:latin typeface="Times New Roman" panose="02020603050405020304" pitchFamily="18" charset="0"/>
                          <a:cs typeface="Times New Roman" panose="02020603050405020304" pitchFamily="18" charset="0"/>
                        </a:rPr>
                        <a:t>Deep learning models for bankruptcy prediction using textual disclosures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it-IT" sz="1600" dirty="0">
                          <a:latin typeface="Times New Roman" panose="02020603050405020304" pitchFamily="18" charset="0"/>
                          <a:cs typeface="Times New Roman" panose="02020603050405020304" pitchFamily="18" charset="0"/>
                        </a:rPr>
                        <a:t>Mai Feng, Tian Shaonan, Lee Chihoon, Ma Ling</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2018</a:t>
                      </a:r>
                    </a:p>
                  </a:txBody>
                  <a:tcPr/>
                </a:tc>
                <a:tc>
                  <a:txBody>
                    <a:bodyPr/>
                    <a:lstStyle/>
                    <a:p>
                      <a:r>
                        <a:rPr lang="en-US" sz="1600" dirty="0">
                          <a:latin typeface="Times New Roman" panose="02020603050405020304" pitchFamily="18" charset="0"/>
                          <a:cs typeface="Times New Roman" panose="02020603050405020304" pitchFamily="18" charset="0"/>
                        </a:rPr>
                        <a:t>Deep learning models outperform traditional models when combining textual &amp; numerical data.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1" dirty="0">
                          <a:latin typeface="Times New Roman" panose="02020603050405020304" pitchFamily="18" charset="0"/>
                          <a:cs typeface="Times New Roman" panose="02020603050405020304" pitchFamily="18" charset="0"/>
                        </a:rPr>
                        <a:t>Focused on:</a:t>
                      </a:r>
                      <a:r>
                        <a:rPr lang="en-US" sz="1600" dirty="0">
                          <a:latin typeface="Times New Roman" panose="02020603050405020304" pitchFamily="18" charset="0"/>
                          <a:cs typeface="Times New Roman" panose="02020603050405020304" pitchFamily="18" charset="0"/>
                        </a:rPr>
                        <a:t> Using deep learning for bankruptcy prediction from financial reports. </a:t>
                      </a:r>
                      <a:r>
                        <a:rPr lang="en-US" sz="1600" b="1" dirty="0">
                          <a:latin typeface="Times New Roman" panose="02020603050405020304" pitchFamily="18" charset="0"/>
                          <a:cs typeface="Times New Roman" panose="02020603050405020304" pitchFamily="18" charset="0"/>
                        </a:rPr>
                        <a:t>Future Scope:</a:t>
                      </a:r>
                      <a:r>
                        <a:rPr lang="en-US" sz="1600" dirty="0">
                          <a:latin typeface="Times New Roman" panose="02020603050405020304" pitchFamily="18" charset="0"/>
                          <a:cs typeface="Times New Roman" panose="02020603050405020304" pitchFamily="18" charset="0"/>
                        </a:rPr>
                        <a:t> Improve model interpretability and test on global datasets.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1466752"/>
                  </a:ext>
                </a:extLst>
              </a:tr>
              <a:tr h="1542134">
                <a:tc>
                  <a:txBody>
                    <a:bodyPr/>
                    <a:lstStyle/>
                    <a:p>
                      <a:r>
                        <a:rPr lang="en-US" sz="1600" dirty="0">
                          <a:latin typeface="Times New Roman" panose="02020603050405020304" pitchFamily="18" charset="0"/>
                          <a:cs typeface="Times New Roman" panose="02020603050405020304" pitchFamily="18" charset="0"/>
                        </a:rPr>
                        <a:t>On the determinants and prediction of corporate financial distress in India</a:t>
                      </a:r>
                      <a:endParaRPr lang="en-IN" sz="1600" dirty="0">
                        <a:latin typeface="Times New Roman" panose="02020603050405020304" pitchFamily="18" charset="0"/>
                        <a:cs typeface="Times New Roman" panose="02020603050405020304" pitchFamily="18" charset="0"/>
                      </a:endParaRPr>
                    </a:p>
                  </a:txBody>
                  <a:tcPr/>
                </a:tc>
                <a:tc>
                  <a:txBody>
                    <a:bodyPr/>
                    <a:lstStyle/>
                    <a:p>
                      <a:r>
                        <a:rPr lang="pt-BR" sz="1600" dirty="0">
                          <a:latin typeface="Times New Roman" panose="02020603050405020304" pitchFamily="18" charset="0"/>
                          <a:cs typeface="Times New Roman" panose="02020603050405020304" pitchFamily="18" charset="0"/>
                        </a:rPr>
                        <a:t>S.Sehgal, RK.Mishra, F.Deisting,R.Vashisht,</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2021</a:t>
                      </a:r>
                    </a:p>
                  </a:txBody>
                  <a:tcPr/>
                </a:tc>
                <a:tc>
                  <a:txBody>
                    <a:bodyPr/>
                    <a:lstStyle/>
                    <a:p>
                      <a:r>
                        <a:rPr lang="en-US" sz="1600" dirty="0">
                          <a:latin typeface="Times New Roman" panose="02020603050405020304" pitchFamily="18" charset="0"/>
                          <a:cs typeface="Times New Roman" panose="02020603050405020304" pitchFamily="18" charset="0"/>
                        </a:rPr>
                        <a:t>Identified five key financial ratios; ML models (SVM &amp; ANN) outperformed the logit model.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1" dirty="0">
                          <a:latin typeface="Times New Roman" panose="02020603050405020304" pitchFamily="18" charset="0"/>
                          <a:cs typeface="Times New Roman" panose="02020603050405020304" pitchFamily="18" charset="0"/>
                        </a:rPr>
                        <a:t>Focused on:</a:t>
                      </a:r>
                      <a:r>
                        <a:rPr lang="en-US" sz="1600" dirty="0">
                          <a:latin typeface="Times New Roman" panose="02020603050405020304" pitchFamily="18" charset="0"/>
                          <a:cs typeface="Times New Roman" panose="02020603050405020304" pitchFamily="18" charset="0"/>
                        </a:rPr>
                        <a:t> Comparing financial distress prediction using ML and traditional models. </a:t>
                      </a:r>
                      <a:r>
                        <a:rPr lang="en-US" sz="1600" b="1" dirty="0">
                          <a:latin typeface="Times New Roman" panose="02020603050405020304" pitchFamily="18" charset="0"/>
                          <a:cs typeface="Times New Roman" panose="02020603050405020304" pitchFamily="18" charset="0"/>
                        </a:rPr>
                        <a:t>Future Scope:</a:t>
                      </a:r>
                      <a:r>
                        <a:rPr lang="en-US" sz="1600" dirty="0">
                          <a:latin typeface="Times New Roman" panose="02020603050405020304" pitchFamily="18" charset="0"/>
                          <a:cs typeface="Times New Roman" panose="02020603050405020304" pitchFamily="18" charset="0"/>
                        </a:rPr>
                        <a:t> Expand to sector-specific models and macroeconomic factors.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8271788"/>
                  </a:ext>
                </a:extLst>
              </a:tr>
            </a:tbl>
          </a:graphicData>
        </a:graphic>
      </p:graphicFrame>
    </p:spTree>
    <p:extLst>
      <p:ext uri="{BB962C8B-B14F-4D97-AF65-F5344CB8AC3E}">
        <p14:creationId xmlns:p14="http://schemas.microsoft.com/office/powerpoint/2010/main" val="201328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19687-B4BE-2752-FC81-90D551CA7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21CE9-C35C-67F6-D0B6-D651845CAFF7}"/>
              </a:ext>
            </a:extLst>
          </p:cNvPr>
          <p:cNvSpPr>
            <a:spLocks noGrp="1"/>
          </p:cNvSpPr>
          <p:nvPr>
            <p:ph type="title" idx="4294967295"/>
          </p:nvPr>
        </p:nvSpPr>
        <p:spPr>
          <a:xfrm>
            <a:off x="3616325" y="314325"/>
            <a:ext cx="8575675" cy="1539875"/>
          </a:xfrm>
        </p:spPr>
        <p:txBody>
          <a:bodyPr>
            <a:normAutofit/>
          </a:bodyPr>
          <a:lstStyle/>
          <a:p>
            <a:r>
              <a:rPr lang="en-IN" sz="3600" dirty="0">
                <a:latin typeface="Times New Roman" panose="02020603050405020304" pitchFamily="18" charset="0"/>
                <a:cs typeface="Times New Roman" panose="02020603050405020304" pitchFamily="18" charset="0"/>
              </a:rPr>
              <a:t>Literature Survey</a:t>
            </a:r>
          </a:p>
        </p:txBody>
      </p:sp>
      <p:graphicFrame>
        <p:nvGraphicFramePr>
          <p:cNvPr id="3" name="Table 2">
            <a:extLst>
              <a:ext uri="{FF2B5EF4-FFF2-40B4-BE49-F238E27FC236}">
                <a16:creationId xmlns:a16="http://schemas.microsoft.com/office/drawing/2014/main" id="{9D2754EB-482A-0A6C-B64C-9C4CC79BDAAE}"/>
              </a:ext>
            </a:extLst>
          </p:cNvPr>
          <p:cNvGraphicFramePr>
            <a:graphicFrameLocks noGrp="1"/>
          </p:cNvGraphicFramePr>
          <p:nvPr>
            <p:extLst>
              <p:ext uri="{D42A27DB-BD31-4B8C-83A1-F6EECF244321}">
                <p14:modId xmlns:p14="http://schemas.microsoft.com/office/powerpoint/2010/main" val="892431064"/>
              </p:ext>
            </p:extLst>
          </p:nvPr>
        </p:nvGraphicFramePr>
        <p:xfrm>
          <a:off x="698090" y="973394"/>
          <a:ext cx="10628673" cy="5110483"/>
        </p:xfrm>
        <a:graphic>
          <a:graphicData uri="http://schemas.openxmlformats.org/drawingml/2006/table">
            <a:tbl>
              <a:tblPr firstRow="1" bandRow="1">
                <a:tableStyleId>{073A0DAA-6AF3-43AB-8588-CEC1D06C72B9}</a:tableStyleId>
              </a:tblPr>
              <a:tblGrid>
                <a:gridCol w="2330245">
                  <a:extLst>
                    <a:ext uri="{9D8B030D-6E8A-4147-A177-3AD203B41FA5}">
                      <a16:colId xmlns:a16="http://schemas.microsoft.com/office/drawing/2014/main" val="1042013535"/>
                    </a:ext>
                  </a:extLst>
                </a:gridCol>
                <a:gridCol w="1927124">
                  <a:extLst>
                    <a:ext uri="{9D8B030D-6E8A-4147-A177-3AD203B41FA5}">
                      <a16:colId xmlns:a16="http://schemas.microsoft.com/office/drawing/2014/main" val="589296917"/>
                    </a:ext>
                  </a:extLst>
                </a:gridCol>
                <a:gridCol w="855406">
                  <a:extLst>
                    <a:ext uri="{9D8B030D-6E8A-4147-A177-3AD203B41FA5}">
                      <a16:colId xmlns:a16="http://schemas.microsoft.com/office/drawing/2014/main" val="1327065335"/>
                    </a:ext>
                  </a:extLst>
                </a:gridCol>
                <a:gridCol w="2644877">
                  <a:extLst>
                    <a:ext uri="{9D8B030D-6E8A-4147-A177-3AD203B41FA5}">
                      <a16:colId xmlns:a16="http://schemas.microsoft.com/office/drawing/2014/main" val="2098621651"/>
                    </a:ext>
                  </a:extLst>
                </a:gridCol>
                <a:gridCol w="2871021">
                  <a:extLst>
                    <a:ext uri="{9D8B030D-6E8A-4147-A177-3AD203B41FA5}">
                      <a16:colId xmlns:a16="http://schemas.microsoft.com/office/drawing/2014/main" val="3646440489"/>
                    </a:ext>
                  </a:extLst>
                </a:gridCol>
              </a:tblGrid>
              <a:tr h="447043">
                <a:tc>
                  <a:txBody>
                    <a:bodyPr/>
                    <a:lstStyle/>
                    <a:p>
                      <a:r>
                        <a:rPr lang="en-IN" dirty="0">
                          <a:latin typeface="Times New Roman" panose="02020603050405020304" pitchFamily="18" charset="0"/>
                          <a:cs typeface="Times New Roman" panose="02020603050405020304" pitchFamily="18" charset="0"/>
                        </a:rPr>
                        <a:t>TITLE</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OUTCOMES</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1746901572"/>
                  </a:ext>
                </a:extLst>
              </a:tr>
              <a:tr h="1542134">
                <a:tc>
                  <a:txBody>
                    <a:bodyPr/>
                    <a:lstStyle/>
                    <a:p>
                      <a:r>
                        <a:rPr lang="en-US" sz="1600" dirty="0">
                          <a:latin typeface="Times New Roman" panose="02020603050405020304" pitchFamily="18" charset="0"/>
                          <a:cs typeface="Times New Roman" panose="02020603050405020304" pitchFamily="18" charset="0"/>
                        </a:rPr>
                        <a:t>Do Traditional Financial Distress Prediction Models Predict Early Warning Signs?</a:t>
                      </a:r>
                      <a:endParaRPr lang="en-IN" sz="1600" b="0" dirty="0">
                        <a:latin typeface="Times New Roman" panose="02020603050405020304" pitchFamily="18" charset="0"/>
                        <a:cs typeface="Times New Roman" panose="02020603050405020304" pitchFamily="18" charset="0"/>
                      </a:endParaRPr>
                    </a:p>
                  </a:txBody>
                  <a:tcPr/>
                </a:tc>
                <a:tc>
                  <a:txBody>
                    <a:bodyPr/>
                    <a:lstStyle/>
                    <a:p>
                      <a:r>
                        <a:rPr lang="pt-BR" sz="1600" dirty="0">
                          <a:latin typeface="Times New Roman" panose="02020603050405020304" pitchFamily="18" charset="0"/>
                          <a:cs typeface="Times New Roman" panose="02020603050405020304" pitchFamily="18" charset="0"/>
                        </a:rPr>
                        <a:t>Sumaira Ashraf, Elisabete G. S. Félix, Zélia Serrasqueiro</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2019</a:t>
                      </a:r>
                    </a:p>
                  </a:txBody>
                  <a:tcPr/>
                </a:tc>
                <a:tc>
                  <a:txBody>
                    <a:bodyPr/>
                    <a:lstStyle/>
                    <a:p>
                      <a:r>
                        <a:rPr lang="en-US" sz="1600" dirty="0">
                          <a:latin typeface="Times New Roman" panose="02020603050405020304" pitchFamily="18" charset="0"/>
                          <a:cs typeface="Times New Roman" panose="02020603050405020304" pitchFamily="18" charset="0"/>
                        </a:rPr>
                        <a:t>The probit model had the best distress prediction, while Z-score was better for insolvency.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1" dirty="0">
                          <a:latin typeface="Times New Roman" panose="02020603050405020304" pitchFamily="18" charset="0"/>
                          <a:cs typeface="Times New Roman" panose="02020603050405020304" pitchFamily="18" charset="0"/>
                        </a:rPr>
                        <a:t>Focused on:</a:t>
                      </a:r>
                      <a:r>
                        <a:rPr lang="en-US" sz="1600" dirty="0">
                          <a:latin typeface="Times New Roman" panose="02020603050405020304" pitchFamily="18" charset="0"/>
                          <a:cs typeface="Times New Roman" panose="02020603050405020304" pitchFamily="18" charset="0"/>
                        </a:rPr>
                        <a:t> Evaluating traditional distress models in Pakistan. </a:t>
                      </a:r>
                    </a:p>
                    <a:p>
                      <a:r>
                        <a:rPr lang="en-US" sz="1600" b="1" dirty="0">
                          <a:latin typeface="Times New Roman" panose="02020603050405020304" pitchFamily="18" charset="0"/>
                          <a:cs typeface="Times New Roman" panose="02020603050405020304" pitchFamily="18" charset="0"/>
                        </a:rPr>
                        <a:t>Future Scope:</a:t>
                      </a:r>
                      <a:r>
                        <a:rPr lang="en-US" sz="1600" dirty="0">
                          <a:latin typeface="Times New Roman" panose="02020603050405020304" pitchFamily="18" charset="0"/>
                          <a:cs typeface="Times New Roman" panose="02020603050405020304" pitchFamily="18" charset="0"/>
                        </a:rPr>
                        <a:t> Enhance models with real-time market indicators for early detection.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6308547"/>
                  </a:ext>
                </a:extLst>
              </a:tr>
              <a:tr h="1542134">
                <a:tc>
                  <a:txBody>
                    <a:bodyPr/>
                    <a:lstStyle/>
                    <a:p>
                      <a:r>
                        <a:rPr lang="en-US" sz="1600" dirty="0">
                          <a:latin typeface="Times New Roman" panose="02020603050405020304" pitchFamily="18" charset="0"/>
                          <a:cs typeface="Times New Roman" panose="02020603050405020304" pitchFamily="18" charset="0"/>
                        </a:rPr>
                        <a:t>The Effect of Financial Ratios on the Possibility of Financial Distress in Indonesia</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Rudolf Lumbantobing</a:t>
                      </a:r>
                    </a:p>
                  </a:txBody>
                  <a:tcPr/>
                </a:tc>
                <a:tc>
                  <a:txBody>
                    <a:bodyPr/>
                    <a:lstStyle/>
                    <a:p>
                      <a:r>
                        <a:rPr lang="en-IN" sz="1600" dirty="0">
                          <a:latin typeface="Times New Roman" panose="02020603050405020304" pitchFamily="18" charset="0"/>
                          <a:cs typeface="Times New Roman" panose="02020603050405020304" pitchFamily="18" charset="0"/>
                        </a:rPr>
                        <a:t>2020</a:t>
                      </a:r>
                    </a:p>
                  </a:txBody>
                  <a:tcPr/>
                </a:tc>
                <a:tc>
                  <a:txBody>
                    <a:bodyPr/>
                    <a:lstStyle/>
                    <a:p>
                      <a:r>
                        <a:rPr lang="en-US" sz="1600" dirty="0">
                          <a:latin typeface="Times New Roman" panose="02020603050405020304" pitchFamily="18" charset="0"/>
                          <a:cs typeface="Times New Roman" panose="02020603050405020304" pitchFamily="18" charset="0"/>
                        </a:rPr>
                        <a:t>Debt and liquidity ratios were significant predictors; ROA had a complex relationship.</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1" dirty="0">
                          <a:latin typeface="Times New Roman" panose="02020603050405020304" pitchFamily="18" charset="0"/>
                          <a:cs typeface="Times New Roman" panose="02020603050405020304" pitchFamily="18" charset="0"/>
                        </a:rPr>
                        <a:t>Focused on:</a:t>
                      </a:r>
                      <a:r>
                        <a:rPr lang="en-US" sz="1600" dirty="0">
                          <a:latin typeface="Times New Roman" panose="02020603050405020304" pitchFamily="18" charset="0"/>
                          <a:cs typeface="Times New Roman" panose="02020603050405020304" pitchFamily="18" charset="0"/>
                        </a:rPr>
                        <a:t> Financial ratios and distress prediction in Indonesian firms. </a:t>
                      </a:r>
                    </a:p>
                    <a:p>
                      <a:r>
                        <a:rPr lang="en-US" sz="1600" b="1" dirty="0">
                          <a:latin typeface="Times New Roman" panose="02020603050405020304" pitchFamily="18" charset="0"/>
                          <a:cs typeface="Times New Roman" panose="02020603050405020304" pitchFamily="18" charset="0"/>
                        </a:rPr>
                        <a:t>Future Scope:</a:t>
                      </a:r>
                      <a:r>
                        <a:rPr lang="en-US" sz="1600" dirty="0">
                          <a:latin typeface="Times New Roman" panose="02020603050405020304" pitchFamily="18" charset="0"/>
                          <a:cs typeface="Times New Roman" panose="02020603050405020304" pitchFamily="18" charset="0"/>
                        </a:rPr>
                        <a:t> Study industry-specific impacts and external economic conditions.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1466752"/>
                  </a:ext>
                </a:extLst>
              </a:tr>
              <a:tr h="1542134">
                <a:tc>
                  <a:txBody>
                    <a:bodyPr/>
                    <a:lstStyle/>
                    <a:p>
                      <a:r>
                        <a:rPr lang="en-US" sz="1600" dirty="0">
                          <a:latin typeface="Times New Roman" panose="02020603050405020304" pitchFamily="18" charset="0"/>
                          <a:cs typeface="Times New Roman" panose="02020603050405020304" pitchFamily="18" charset="0"/>
                        </a:rPr>
                        <a:t>The Impact of Corporate Social Responsibility on Financial Distress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M. Farooq, A. Noor, </a:t>
                      </a:r>
                    </a:p>
                    <a:p>
                      <a:r>
                        <a:rPr lang="en-IN" sz="1600" dirty="0">
                          <a:latin typeface="Times New Roman" panose="02020603050405020304" pitchFamily="18" charset="0"/>
                          <a:cs typeface="Times New Roman" panose="02020603050405020304" pitchFamily="18" charset="0"/>
                        </a:rPr>
                        <a:t>F. Qureshi</a:t>
                      </a:r>
                    </a:p>
                  </a:txBody>
                  <a:tcPr/>
                </a:tc>
                <a:tc>
                  <a:txBody>
                    <a:bodyPr/>
                    <a:lstStyle/>
                    <a:p>
                      <a:r>
                        <a:rPr lang="en-IN" sz="1600" dirty="0">
                          <a:latin typeface="Times New Roman" panose="02020603050405020304" pitchFamily="18" charset="0"/>
                          <a:cs typeface="Times New Roman" panose="02020603050405020304" pitchFamily="18" charset="0"/>
                        </a:rPr>
                        <a:t>2022</a:t>
                      </a:r>
                    </a:p>
                  </a:txBody>
                  <a:tcPr/>
                </a:tc>
                <a:tc>
                  <a:txBody>
                    <a:bodyPr/>
                    <a:lstStyle/>
                    <a:p>
                      <a:r>
                        <a:rPr lang="en-US" sz="1600" dirty="0">
                          <a:latin typeface="Times New Roman" panose="02020603050405020304" pitchFamily="18" charset="0"/>
                          <a:cs typeface="Times New Roman" panose="02020603050405020304" pitchFamily="18" charset="0"/>
                        </a:rPr>
                        <a:t>CSR has a significant negative impact on financial distress, benefiting both shareholders and stakeholders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1" dirty="0">
                          <a:latin typeface="Times New Roman" panose="02020603050405020304" pitchFamily="18" charset="0"/>
                          <a:cs typeface="Times New Roman" panose="02020603050405020304" pitchFamily="18" charset="0"/>
                        </a:rPr>
                        <a:t>Focused on:</a:t>
                      </a:r>
                      <a:r>
                        <a:rPr lang="en-US" sz="1600" dirty="0">
                          <a:latin typeface="Times New Roman" panose="02020603050405020304" pitchFamily="18" charset="0"/>
                          <a:cs typeface="Times New Roman" panose="02020603050405020304" pitchFamily="18" charset="0"/>
                        </a:rPr>
                        <a:t> Examining CSR’s role in reducing financial distress. </a:t>
                      </a:r>
                    </a:p>
                    <a:p>
                      <a:r>
                        <a:rPr lang="en-US" sz="1600" b="1" dirty="0">
                          <a:latin typeface="Times New Roman" panose="02020603050405020304" pitchFamily="18" charset="0"/>
                          <a:cs typeface="Times New Roman" panose="02020603050405020304" pitchFamily="18" charset="0"/>
                        </a:rPr>
                        <a:t>Future Scope:</a:t>
                      </a:r>
                      <a:r>
                        <a:rPr lang="en-US" sz="1600" dirty="0">
                          <a:latin typeface="Times New Roman" panose="02020603050405020304" pitchFamily="18" charset="0"/>
                          <a:cs typeface="Times New Roman" panose="02020603050405020304" pitchFamily="18" charset="0"/>
                        </a:rPr>
                        <a:t> Develop CSR frameworks for financial stability in emerging markets.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8271788"/>
                  </a:ext>
                </a:extLst>
              </a:tr>
            </a:tbl>
          </a:graphicData>
        </a:graphic>
      </p:graphicFrame>
    </p:spTree>
    <p:extLst>
      <p:ext uri="{BB962C8B-B14F-4D97-AF65-F5344CB8AC3E}">
        <p14:creationId xmlns:p14="http://schemas.microsoft.com/office/powerpoint/2010/main" val="216489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32DE75-A741-135B-8222-4C881346F715}"/>
              </a:ext>
            </a:extLst>
          </p:cNvPr>
          <p:cNvSpPr>
            <a:spLocks noGrp="1"/>
          </p:cNvSpPr>
          <p:nvPr>
            <p:ph type="title" idx="4294967295"/>
          </p:nvPr>
        </p:nvSpPr>
        <p:spPr>
          <a:xfrm>
            <a:off x="3548063" y="4459288"/>
            <a:ext cx="8643937" cy="550862"/>
          </a:xfrm>
        </p:spPr>
        <p:txBody>
          <a:bodyPr vert="horz" lIns="91440" tIns="45720" rIns="91440" bIns="0" rtlCol="0" anchor="b">
            <a:normAutofit/>
          </a:bodyPr>
          <a:lstStyle/>
          <a:p>
            <a:r>
              <a:rPr lang="en-US" sz="3000" cap="all" dirty="0">
                <a:ln w="12700">
                  <a:solidFill>
                    <a:schemeClr val="accent5"/>
                  </a:solidFill>
                  <a:prstDash val="solid"/>
                </a:ln>
                <a:latin typeface="Times New Roman" panose="02020603050405020304" pitchFamily="18" charset="0"/>
                <a:cs typeface="Times New Roman" panose="02020603050405020304" pitchFamily="18" charset="0"/>
              </a:rPr>
              <a:t>CLASS DIAGRAM</a:t>
            </a:r>
            <a:endParaRPr lang="en-US" sz="3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2AEB22D-F2C9-56FE-EC72-DE870EE8B414}"/>
              </a:ext>
            </a:extLst>
          </p:cNvPr>
          <p:cNvSpPr txBox="1"/>
          <p:nvPr/>
        </p:nvSpPr>
        <p:spPr>
          <a:xfrm>
            <a:off x="1776729" y="5016709"/>
            <a:ext cx="8643011" cy="457219"/>
          </a:xfrm>
          <a:prstGeom prst="rect">
            <a:avLst/>
          </a:prstGeom>
        </p:spPr>
        <p:txBody>
          <a:bodyPr vert="horz" lIns="91440" tIns="91440" rIns="91440" bIns="91440" rtlCol="0">
            <a:noAutofit/>
          </a:bodyPr>
          <a:lstStyle/>
          <a:p>
            <a:pPr defTabSz="914400">
              <a:lnSpc>
                <a:spcPct val="120000"/>
              </a:lnSpc>
              <a:spcBef>
                <a:spcPts val="1000"/>
              </a:spcBef>
              <a:buClr>
                <a:schemeClr val="accent1"/>
              </a:buClr>
              <a:buSzPct val="100000"/>
            </a:pPr>
            <a:r>
              <a:rPr lang="en-US" sz="3600" dirty="0">
                <a:latin typeface="Times New Roman" panose="02020603050405020304" pitchFamily="18" charset="0"/>
                <a:cs typeface="Times New Roman" panose="02020603050405020304" pitchFamily="18" charset="0"/>
              </a:rPr>
              <a:t>UML DIAGRAMS</a:t>
            </a:r>
            <a:endParaRPr lang="en-US" sz="3600" cap="all" dirty="0">
              <a:ln w="12700">
                <a:solidFill>
                  <a:schemeClr val="accent5"/>
                </a:solidFill>
                <a:prstDash val="solid"/>
              </a:ln>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1A38B6-8D1A-7730-7EB1-B2F874CD9164}"/>
              </a:ext>
            </a:extLst>
          </p:cNvPr>
          <p:cNvPicPr>
            <a:picLocks noChangeAspect="1"/>
          </p:cNvPicPr>
          <p:nvPr/>
        </p:nvPicPr>
        <p:blipFill>
          <a:blip r:embed="rId2"/>
          <a:stretch>
            <a:fillRect/>
          </a:stretch>
        </p:blipFill>
        <p:spPr>
          <a:xfrm>
            <a:off x="256609" y="1167780"/>
            <a:ext cx="11678479" cy="2816133"/>
          </a:xfrm>
          <a:prstGeom prst="rect">
            <a:avLst/>
          </a:prstGeom>
        </p:spPr>
      </p:pic>
    </p:spTree>
    <p:extLst>
      <p:ext uri="{BB962C8B-B14F-4D97-AF65-F5344CB8AC3E}">
        <p14:creationId xmlns:p14="http://schemas.microsoft.com/office/powerpoint/2010/main" val="102518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024D75-BF59-2F07-B243-868DEBEC5F95}"/>
              </a:ext>
            </a:extLst>
          </p:cNvPr>
          <p:cNvSpPr txBox="1"/>
          <p:nvPr/>
        </p:nvSpPr>
        <p:spPr>
          <a:xfrm>
            <a:off x="1776729" y="4459039"/>
            <a:ext cx="8643011" cy="5515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COMPONENT DIAGRAM</a:t>
            </a:r>
          </a:p>
        </p:txBody>
      </p:sp>
      <p:pic>
        <p:nvPicPr>
          <p:cNvPr id="5" name="Picture 4">
            <a:extLst>
              <a:ext uri="{FF2B5EF4-FFF2-40B4-BE49-F238E27FC236}">
                <a16:creationId xmlns:a16="http://schemas.microsoft.com/office/drawing/2014/main" id="{CE961AD1-0D62-16A7-1020-CA2334BF4FB4}"/>
              </a:ext>
            </a:extLst>
          </p:cNvPr>
          <p:cNvPicPr>
            <a:picLocks noChangeAspect="1"/>
          </p:cNvPicPr>
          <p:nvPr/>
        </p:nvPicPr>
        <p:blipFill>
          <a:blip r:embed="rId2"/>
          <a:stretch>
            <a:fillRect/>
          </a:stretch>
        </p:blipFill>
        <p:spPr>
          <a:xfrm>
            <a:off x="1771137" y="924162"/>
            <a:ext cx="8648601" cy="3091874"/>
          </a:xfrm>
          <a:prstGeom prst="rect">
            <a:avLst/>
          </a:prstGeom>
        </p:spPr>
      </p:pic>
    </p:spTree>
    <p:extLst>
      <p:ext uri="{BB962C8B-B14F-4D97-AF65-F5344CB8AC3E}">
        <p14:creationId xmlns:p14="http://schemas.microsoft.com/office/powerpoint/2010/main" val="330714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FBA77A-D9B2-41C2-6C12-95C083288D09}"/>
              </a:ext>
            </a:extLst>
          </p:cNvPr>
          <p:cNvSpPr txBox="1"/>
          <p:nvPr/>
        </p:nvSpPr>
        <p:spPr>
          <a:xfrm>
            <a:off x="1219200" y="962902"/>
            <a:ext cx="6347238" cy="23808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  ACTIVITY</a:t>
            </a:r>
            <a:r>
              <a:rPr lang="en-US" sz="3600" cap="all" dirty="0">
                <a:latin typeface="Times New Roman" panose="02020603050405020304" pitchFamily="18" charset="0"/>
                <a:ea typeface="+mj-ea"/>
                <a:cs typeface="Times New Roman" panose="02020603050405020304" pitchFamily="18" charset="0"/>
              </a:rPr>
              <a:t> </a:t>
            </a: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DIAGRAM</a:t>
            </a:r>
            <a:endParaRPr lang="en-US" sz="3600" cap="all" dirty="0">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712FD75B-C5DE-7C3B-2ED9-306AF3A406C3}"/>
              </a:ext>
            </a:extLst>
          </p:cNvPr>
          <p:cNvPicPr>
            <a:picLocks noChangeAspect="1"/>
          </p:cNvPicPr>
          <p:nvPr/>
        </p:nvPicPr>
        <p:blipFill>
          <a:blip r:embed="rId2"/>
          <a:stretch>
            <a:fillRect/>
          </a:stretch>
        </p:blipFill>
        <p:spPr>
          <a:xfrm>
            <a:off x="6589260" y="538486"/>
            <a:ext cx="3276100" cy="4927859"/>
          </a:xfrm>
          <a:prstGeom prst="rect">
            <a:avLst/>
          </a:prstGeom>
        </p:spPr>
      </p:pic>
    </p:spTree>
    <p:extLst>
      <p:ext uri="{BB962C8B-B14F-4D97-AF65-F5344CB8AC3E}">
        <p14:creationId xmlns:p14="http://schemas.microsoft.com/office/powerpoint/2010/main" val="3601633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296D19-4EE7-9841-8464-06599FE24F1C}"/>
              </a:ext>
            </a:extLst>
          </p:cNvPr>
          <p:cNvSpPr txBox="1"/>
          <p:nvPr/>
        </p:nvSpPr>
        <p:spPr>
          <a:xfrm>
            <a:off x="1250732" y="1082331"/>
            <a:ext cx="4708634" cy="23808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USECASE DIAGRAM</a:t>
            </a:r>
            <a:endParaRPr lang="en-US" sz="3600" cap="all" dirty="0">
              <a:latin typeface="+mj-lt"/>
              <a:ea typeface="+mj-ea"/>
              <a:cs typeface="+mj-cs"/>
            </a:endParaRPr>
          </a:p>
        </p:txBody>
      </p:sp>
      <p:pic>
        <p:nvPicPr>
          <p:cNvPr id="3" name="Picture 2">
            <a:extLst>
              <a:ext uri="{FF2B5EF4-FFF2-40B4-BE49-F238E27FC236}">
                <a16:creationId xmlns:a16="http://schemas.microsoft.com/office/drawing/2014/main" id="{362C109D-E5C6-A785-85F0-2C23949404F1}"/>
              </a:ext>
            </a:extLst>
          </p:cNvPr>
          <p:cNvPicPr>
            <a:picLocks noChangeAspect="1"/>
          </p:cNvPicPr>
          <p:nvPr/>
        </p:nvPicPr>
        <p:blipFill>
          <a:blip r:embed="rId2"/>
          <a:stretch>
            <a:fillRect/>
          </a:stretch>
        </p:blipFill>
        <p:spPr>
          <a:xfrm>
            <a:off x="5760720" y="579123"/>
            <a:ext cx="5760720" cy="4998716"/>
          </a:xfrm>
          <a:prstGeom prst="rect">
            <a:avLst/>
          </a:prstGeom>
        </p:spPr>
      </p:pic>
    </p:spTree>
    <p:extLst>
      <p:ext uri="{BB962C8B-B14F-4D97-AF65-F5344CB8AC3E}">
        <p14:creationId xmlns:p14="http://schemas.microsoft.com/office/powerpoint/2010/main" val="263049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2627ED-EC92-90CB-FE56-389AC56C3BAF}"/>
              </a:ext>
            </a:extLst>
          </p:cNvPr>
          <p:cNvSpPr txBox="1"/>
          <p:nvPr/>
        </p:nvSpPr>
        <p:spPr>
          <a:xfrm>
            <a:off x="1452616" y="2256816"/>
            <a:ext cx="4176384" cy="1086913"/>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STATE MACHINE DIAGRAM</a:t>
            </a:r>
            <a:endParaRPr lang="en-US" sz="3600" cap="all" dirty="0">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6C86B0B3-62E3-235D-FE10-E3D1AADF8AC6}"/>
              </a:ext>
            </a:extLst>
          </p:cNvPr>
          <p:cNvPicPr>
            <a:picLocks noChangeAspect="1"/>
          </p:cNvPicPr>
          <p:nvPr/>
        </p:nvPicPr>
        <p:blipFill>
          <a:blip r:embed="rId2"/>
          <a:stretch>
            <a:fillRect/>
          </a:stretch>
        </p:blipFill>
        <p:spPr>
          <a:xfrm>
            <a:off x="5739319" y="505839"/>
            <a:ext cx="5778230" cy="4610907"/>
          </a:xfrm>
          <a:prstGeom prst="rect">
            <a:avLst/>
          </a:prstGeom>
        </p:spPr>
      </p:pic>
    </p:spTree>
    <p:extLst>
      <p:ext uri="{BB962C8B-B14F-4D97-AF65-F5344CB8AC3E}">
        <p14:creationId xmlns:p14="http://schemas.microsoft.com/office/powerpoint/2010/main" val="362379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01305" y="437321"/>
            <a:ext cx="8596668" cy="55385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704440" y="1309502"/>
            <a:ext cx="9857299" cy="4331122"/>
          </a:xfrm>
          <a:prstGeom prst="rect">
            <a:avLst/>
          </a:prstGeom>
        </p:spPr>
        <p:txBody>
          <a:bodyPr wrap="square">
            <a:spAutoFit/>
          </a:bodyPr>
          <a:lstStyle/>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research presents a hybrid model combining network analysis and machine learning to enhance financial distress prediction. Utilizing ensemble learning methods such as Voting Classifier, Random Forest, AdaBoost Classifier, and Stacking Classifier, the model improves predictive accuracy and robustness. The dataset consists of 86 features and 3,672 samples, capturing key financial indicators. Network analysis is employed for feature extraction, enriching the dataset with structural insights. By integrating advanced machine learning techniques and ensemble strategies, the model effectively differentiates between financially distressed and non-distressed entities. The study demonstrates notable improvements in prediction performance, providing valuable insights for financial analysts and decision-makers in assessing financial health risks.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Keywords: Ensemble learning, voting classifiers and Random Forest algorithms.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70F202-01D9-B734-15C8-593231EAFEEE}"/>
              </a:ext>
            </a:extLst>
          </p:cNvPr>
          <p:cNvSpPr txBox="1"/>
          <p:nvPr/>
        </p:nvSpPr>
        <p:spPr>
          <a:xfrm>
            <a:off x="1133061" y="962902"/>
            <a:ext cx="5526155" cy="23808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SEQUENCE DIAGRAM</a:t>
            </a:r>
            <a:endParaRPr lang="en-US" sz="3600" cap="all" dirty="0">
              <a:latin typeface="+mj-lt"/>
              <a:ea typeface="+mj-ea"/>
              <a:cs typeface="+mj-cs"/>
            </a:endParaRPr>
          </a:p>
        </p:txBody>
      </p:sp>
      <p:pic>
        <p:nvPicPr>
          <p:cNvPr id="5" name="Picture 4">
            <a:extLst>
              <a:ext uri="{FF2B5EF4-FFF2-40B4-BE49-F238E27FC236}">
                <a16:creationId xmlns:a16="http://schemas.microsoft.com/office/drawing/2014/main" id="{B4D0B108-E428-3DB3-374B-E317F27D82AF}"/>
              </a:ext>
            </a:extLst>
          </p:cNvPr>
          <p:cNvPicPr>
            <a:picLocks noChangeAspect="1"/>
          </p:cNvPicPr>
          <p:nvPr/>
        </p:nvPicPr>
        <p:blipFill>
          <a:blip r:embed="rId2"/>
          <a:stretch>
            <a:fillRect/>
          </a:stretch>
        </p:blipFill>
        <p:spPr>
          <a:xfrm>
            <a:off x="6173215" y="566529"/>
            <a:ext cx="5469362" cy="5227981"/>
          </a:xfrm>
          <a:prstGeom prst="rect">
            <a:avLst/>
          </a:prstGeom>
        </p:spPr>
      </p:pic>
    </p:spTree>
    <p:extLst>
      <p:ext uri="{BB962C8B-B14F-4D97-AF65-F5344CB8AC3E}">
        <p14:creationId xmlns:p14="http://schemas.microsoft.com/office/powerpoint/2010/main" val="261481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BA0398-A063-9156-866F-F5795C289C08}"/>
              </a:ext>
            </a:extLst>
          </p:cNvPr>
          <p:cNvSpPr txBox="1"/>
          <p:nvPr/>
        </p:nvSpPr>
        <p:spPr>
          <a:xfrm>
            <a:off x="1452617" y="962902"/>
            <a:ext cx="5484895" cy="23808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n w="12700">
                  <a:solidFill>
                    <a:schemeClr val="accent5"/>
                  </a:solidFill>
                  <a:prstDash val="solid"/>
                </a:ln>
                <a:latin typeface="Times New Roman" panose="02020603050405020304" pitchFamily="18" charset="0"/>
                <a:ea typeface="+mj-ea"/>
                <a:cs typeface="Times New Roman" panose="02020603050405020304" pitchFamily="18" charset="0"/>
              </a:rPr>
              <a:t>DEPLOYMENT DIAGRAM</a:t>
            </a:r>
            <a:endParaRPr lang="en-US" sz="3600" cap="all" dirty="0">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61BDF984-2336-3E82-A1B0-3EEDA9423426}"/>
              </a:ext>
            </a:extLst>
          </p:cNvPr>
          <p:cNvPicPr>
            <a:picLocks noChangeAspect="1"/>
          </p:cNvPicPr>
          <p:nvPr/>
        </p:nvPicPr>
        <p:blipFill>
          <a:blip r:embed="rId2"/>
          <a:stretch>
            <a:fillRect/>
          </a:stretch>
        </p:blipFill>
        <p:spPr>
          <a:xfrm>
            <a:off x="5795399" y="1857035"/>
            <a:ext cx="5883079" cy="2686425"/>
          </a:xfrm>
          <a:prstGeom prst="rect">
            <a:avLst/>
          </a:prstGeom>
        </p:spPr>
      </p:pic>
    </p:spTree>
    <p:extLst>
      <p:ext uri="{BB962C8B-B14F-4D97-AF65-F5344CB8AC3E}">
        <p14:creationId xmlns:p14="http://schemas.microsoft.com/office/powerpoint/2010/main" val="3128696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1E8B8-EC52-D1AB-B2EB-5EB162AF3A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E7D75D-6C36-575F-EC6C-45C61B852E76}"/>
              </a:ext>
            </a:extLst>
          </p:cNvPr>
          <p:cNvSpPr txBox="1"/>
          <p:nvPr/>
        </p:nvSpPr>
        <p:spPr>
          <a:xfrm>
            <a:off x="4217504" y="138355"/>
            <a:ext cx="375699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METHODOLOGY</a:t>
            </a:r>
            <a:endParaRPr lang="en-IN" sz="3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324DCEB-4C2E-4485-632E-6531DEA68FBE}"/>
              </a:ext>
            </a:extLst>
          </p:cNvPr>
          <p:cNvSpPr txBox="1"/>
          <p:nvPr/>
        </p:nvSpPr>
        <p:spPr>
          <a:xfrm>
            <a:off x="586409" y="858904"/>
            <a:ext cx="6102626" cy="369332"/>
          </a:xfrm>
          <a:prstGeom prst="rect">
            <a:avLst/>
          </a:prstGeom>
          <a:noFill/>
        </p:spPr>
        <p:txBody>
          <a:bodyPr wrap="square">
            <a:spAutoFit/>
          </a:bodyPr>
          <a:lstStyle/>
          <a:p>
            <a:pPr marL="342900" indent="-342900" algn="l">
              <a:buSzPct val="100000"/>
              <a:buFont typeface="+mj-lt"/>
              <a:buAutoNum type="arabicPeriod"/>
            </a:pPr>
            <a:r>
              <a:rPr lang="en-US" sz="1800" b="1" dirty="0">
                <a:solidFill>
                  <a:srgbClr val="4A4A4A"/>
                </a:solidFill>
                <a:latin typeface="Times New Roman" panose="02020603050405020304" pitchFamily="18" charset="0"/>
                <a:ea typeface="NotoSans-NotoSans-SemiBold" pitchFamily="34" charset="-122"/>
                <a:cs typeface="Times New Roman" panose="02020603050405020304" pitchFamily="18" charset="0"/>
              </a:rPr>
              <a:t> </a:t>
            </a: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Data Collection:</a:t>
            </a:r>
            <a:endParaRPr lang="en-US" sz="18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8E8EF33-8411-DDC4-BDE3-68DF9776D27A}"/>
              </a:ext>
            </a:extLst>
          </p:cNvPr>
          <p:cNvSpPr txBox="1"/>
          <p:nvPr/>
        </p:nvSpPr>
        <p:spPr>
          <a:xfrm>
            <a:off x="785191" y="1264719"/>
            <a:ext cx="11201400" cy="64633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 The dataset includes financial and non-financial data from </a:t>
            </a:r>
            <a:r>
              <a:rPr lang="en-US" dirty="0">
                <a:solidFill>
                  <a:srgbClr val="4A4A4A"/>
                </a:solidFill>
                <a:latin typeface="Times New Roman" panose="02020603050405020304" pitchFamily="18" charset="0"/>
                <a:ea typeface="Arial-Regular" pitchFamily="34" charset="-122"/>
                <a:cs typeface="Times New Roman" panose="02020603050405020304" pitchFamily="18" charset="0"/>
              </a:rPr>
              <a:t>Kaggle</a:t>
            </a: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 sourced from audited statements, with 83 features and 3672 samples.</a:t>
            </a:r>
            <a:endParaRPr lang="en-US" sz="1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1030491-7DDE-04FD-8CD2-DC320FD9D4B1}"/>
              </a:ext>
            </a:extLst>
          </p:cNvPr>
          <p:cNvSpPr txBox="1"/>
          <p:nvPr/>
        </p:nvSpPr>
        <p:spPr>
          <a:xfrm>
            <a:off x="586409" y="1882326"/>
            <a:ext cx="6102626" cy="463845"/>
          </a:xfrm>
          <a:prstGeom prst="rect">
            <a:avLst/>
          </a:prstGeom>
          <a:noFill/>
        </p:spPr>
        <p:txBody>
          <a:bodyPr wrap="square">
            <a:spAutoFit/>
          </a:bodyPr>
          <a:lstStyle/>
          <a:p>
            <a:pPr marL="0" indent="0" algn="l">
              <a:lnSpc>
                <a:spcPts val="3250"/>
              </a:lnSpc>
              <a:buNone/>
            </a:pP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2</a:t>
            </a:r>
            <a:r>
              <a:rPr lang="en-US" sz="1800" dirty="0">
                <a:solidFill>
                  <a:srgbClr val="2C3E50"/>
                </a:solidFill>
                <a:latin typeface="Times New Roman" panose="02020603050405020304" pitchFamily="18" charset="0"/>
                <a:ea typeface="NotoSans-NotoSans-SemiBold" pitchFamily="34" charset="-122"/>
                <a:cs typeface="Times New Roman" panose="02020603050405020304" pitchFamily="18" charset="0"/>
              </a:rPr>
              <a:t>. </a:t>
            </a: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Data Preprocessing:</a:t>
            </a:r>
            <a:endParaRPr lang="en-US" sz="18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F252E28-7200-2135-F351-2DF486A69FFC}"/>
              </a:ext>
            </a:extLst>
          </p:cNvPr>
          <p:cNvSpPr txBox="1"/>
          <p:nvPr/>
        </p:nvSpPr>
        <p:spPr>
          <a:xfrm>
            <a:off x="785191" y="2404776"/>
            <a:ext cx="10883348" cy="646331"/>
          </a:xfrm>
          <a:prstGeom prst="rect">
            <a:avLst/>
          </a:prstGeom>
          <a:noFill/>
        </p:spPr>
        <p:txBody>
          <a:bodyPr wrap="square">
            <a:spAutoFit/>
          </a:bodyPr>
          <a:lstStyle/>
          <a:p>
            <a:pPr marL="342900" indent="-342900">
              <a:buSzPct val="100000"/>
              <a:buFontTx/>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 This involved handling missing values, removing duplicates, and selecting key features for financial distress prediction. Correlation coefficients for all 83 variables were calculated, identifying the top five.</a:t>
            </a:r>
            <a:endParaRPr lang="en-US" sz="18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294E37C-A52C-5D45-20F7-D458246CE5AD}"/>
              </a:ext>
            </a:extLst>
          </p:cNvPr>
          <p:cNvSpPr txBox="1"/>
          <p:nvPr/>
        </p:nvSpPr>
        <p:spPr>
          <a:xfrm>
            <a:off x="586409" y="3080988"/>
            <a:ext cx="8488017" cy="463845"/>
          </a:xfrm>
          <a:prstGeom prst="rect">
            <a:avLst/>
          </a:prstGeom>
          <a:noFill/>
        </p:spPr>
        <p:txBody>
          <a:bodyPr wrap="square">
            <a:spAutoFit/>
          </a:bodyPr>
          <a:lstStyle/>
          <a:p>
            <a:pPr marL="0" indent="0" algn="l">
              <a:lnSpc>
                <a:spcPts val="3250"/>
              </a:lnSpc>
              <a:buNone/>
            </a:pP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3.Network Construction and Analysis</a:t>
            </a:r>
            <a:endParaRPr lang="en-US" sz="18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BDF6E3D-2F44-2279-BE51-C18EB73B7C73}"/>
              </a:ext>
            </a:extLst>
          </p:cNvPr>
          <p:cNvSpPr txBox="1"/>
          <p:nvPr/>
        </p:nvSpPr>
        <p:spPr>
          <a:xfrm>
            <a:off x="975691" y="3665892"/>
            <a:ext cx="10502348" cy="923330"/>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What is Network Analysis?</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 helps identify relationships between companies based on financial data.</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Instead of looking at companies separately, we analyze how they are </a:t>
            </a:r>
            <a:r>
              <a:rPr lang="en-US" sz="1800" b="1" dirty="0">
                <a:latin typeface="Times New Roman" panose="02020603050405020304" pitchFamily="18" charset="0"/>
                <a:cs typeface="Times New Roman" panose="02020603050405020304" pitchFamily="18" charset="0"/>
              </a:rPr>
              <a:t>connected</a:t>
            </a:r>
            <a:r>
              <a:rPr lang="en-US" sz="1800" dirty="0">
                <a:latin typeface="Times New Roman" panose="02020603050405020304" pitchFamily="18" charset="0"/>
                <a:cs typeface="Times New Roman" panose="02020603050405020304" pitchFamily="18" charset="0"/>
              </a:rPr>
              <a:t> financially.</a:t>
            </a:r>
          </a:p>
        </p:txBody>
      </p:sp>
      <p:sp>
        <p:nvSpPr>
          <p:cNvPr id="27" name="TextBox 26">
            <a:extLst>
              <a:ext uri="{FF2B5EF4-FFF2-40B4-BE49-F238E27FC236}">
                <a16:creationId xmlns:a16="http://schemas.microsoft.com/office/drawing/2014/main" id="{65D056B1-3D45-AE33-6637-09851CBDA448}"/>
              </a:ext>
            </a:extLst>
          </p:cNvPr>
          <p:cNvSpPr txBox="1"/>
          <p:nvPr/>
        </p:nvSpPr>
        <p:spPr>
          <a:xfrm>
            <a:off x="975691" y="4521768"/>
            <a:ext cx="8923683" cy="1477328"/>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Type of Network Used in Prediction:</a:t>
            </a:r>
          </a:p>
          <a:p>
            <a:r>
              <a:rPr lang="en-US" b="1" dirty="0">
                <a:latin typeface="Times New Roman" panose="02020603050405020304" pitchFamily="18" charset="0"/>
                <a:cs typeface="Times New Roman" panose="02020603050405020304" pitchFamily="18" charset="0"/>
              </a:rPr>
              <a:t>1</a:t>
            </a:r>
            <a:r>
              <a:rPr lang="en-US" sz="1800" b="1" dirty="0">
                <a:latin typeface="Times New Roman" panose="02020603050405020304" pitchFamily="18" charset="0"/>
                <a:cs typeface="Times New Roman" panose="02020603050405020304" pitchFamily="18" charset="0"/>
              </a:rPr>
              <a:t>. Similarity-Based Network</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Finds companies with </a:t>
            </a:r>
            <a:r>
              <a:rPr lang="en-US" sz="1800" b="1" dirty="0">
                <a:latin typeface="Times New Roman" panose="02020603050405020304" pitchFamily="18" charset="0"/>
                <a:cs typeface="Times New Roman" panose="02020603050405020304" pitchFamily="18" charset="0"/>
              </a:rPr>
              <a:t>closely related financial patterns</a:t>
            </a:r>
            <a:r>
              <a:rPr lang="en-US" sz="1800" dirty="0">
                <a:latin typeface="Times New Roman" panose="02020603050405020304" pitchFamily="18" charset="0"/>
                <a:cs typeface="Times New Roman" panose="02020603050405020304" pitchFamily="18" charset="0"/>
              </a:rPr>
              <a:t> based on key indicators.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Builds a weighted graph where stronger links mean higher similarity.</a:t>
            </a:r>
          </a:p>
          <a:p>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373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FE5863-D1B7-6137-3CDB-52F369BDC28B}"/>
              </a:ext>
            </a:extLst>
          </p:cNvPr>
          <p:cNvSpPr txBox="1"/>
          <p:nvPr/>
        </p:nvSpPr>
        <p:spPr>
          <a:xfrm>
            <a:off x="506896" y="241833"/>
            <a:ext cx="6102626" cy="463845"/>
          </a:xfrm>
          <a:prstGeom prst="rect">
            <a:avLst/>
          </a:prstGeom>
          <a:noFill/>
        </p:spPr>
        <p:txBody>
          <a:bodyPr wrap="square">
            <a:spAutoFit/>
          </a:bodyPr>
          <a:lstStyle/>
          <a:p>
            <a:pPr marL="0" indent="0" algn="l">
              <a:lnSpc>
                <a:spcPts val="3250"/>
              </a:lnSpc>
              <a:buNone/>
            </a:pP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4.Model Training: </a:t>
            </a:r>
            <a:endParaRPr lang="en-US" sz="1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FCD47ED-B24F-C658-2EAC-ABB5A9842CF2}"/>
              </a:ext>
            </a:extLst>
          </p:cNvPr>
          <p:cNvSpPr txBox="1"/>
          <p:nvPr/>
        </p:nvSpPr>
        <p:spPr>
          <a:xfrm>
            <a:off x="744350" y="705678"/>
            <a:ext cx="10685650" cy="415755"/>
          </a:xfrm>
          <a:prstGeom prst="rect">
            <a:avLst/>
          </a:prstGeom>
          <a:noFill/>
        </p:spPr>
        <p:txBody>
          <a:bodyPr wrap="square">
            <a:spAutoFit/>
          </a:bodyPr>
          <a:lstStyle/>
          <a:p>
            <a:pPr marL="285750" indent="-285750" algn="l">
              <a:lnSpc>
                <a:spcPts val="2780"/>
              </a:lnSpc>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Five different machine learning algorithms were used for </a:t>
            </a:r>
            <a:r>
              <a:rPr lang="en-US" dirty="0">
                <a:solidFill>
                  <a:srgbClr val="4A4A4A"/>
                </a:solidFill>
                <a:latin typeface="Times New Roman" panose="02020603050405020304" pitchFamily="18" charset="0"/>
                <a:ea typeface="Arial-Regular" pitchFamily="34" charset="-122"/>
                <a:cs typeface="Times New Roman" panose="02020603050405020304" pitchFamily="18" charset="0"/>
              </a:rPr>
              <a:t>model training</a:t>
            </a: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 </a:t>
            </a:r>
            <a:endParaRPr lang="en-US" dirty="0">
              <a:solidFill>
                <a:srgbClr val="4A4A4A"/>
              </a:solidFill>
              <a:latin typeface="Times New Roman" panose="02020603050405020304" pitchFamily="18" charset="0"/>
              <a:ea typeface="Arial-Regular" pitchFamily="34" charset="-122"/>
              <a:cs typeface="Times New Roman" panose="02020603050405020304" pitchFamily="18" charset="0"/>
            </a:endParaRPr>
          </a:p>
        </p:txBody>
      </p:sp>
      <p:sp>
        <p:nvSpPr>
          <p:cNvPr id="12" name="TextBox 11">
            <a:extLst>
              <a:ext uri="{FF2B5EF4-FFF2-40B4-BE49-F238E27FC236}">
                <a16:creationId xmlns:a16="http://schemas.microsoft.com/office/drawing/2014/main" id="{0FE71F8D-F7C5-3591-4BFB-DD136AB85623}"/>
              </a:ext>
            </a:extLst>
          </p:cNvPr>
          <p:cNvSpPr txBox="1"/>
          <p:nvPr/>
        </p:nvSpPr>
        <p:spPr>
          <a:xfrm>
            <a:off x="506896" y="3101462"/>
            <a:ext cx="11062252" cy="369332"/>
          </a:xfrm>
          <a:prstGeom prst="rect">
            <a:avLst/>
          </a:prstGeom>
          <a:noFill/>
        </p:spPr>
        <p:txBody>
          <a:bodyPr wrap="square">
            <a:spAutoFit/>
          </a:bodyPr>
          <a:lstStyle/>
          <a:p>
            <a:r>
              <a:rPr lang="en-US"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5.</a:t>
            </a:r>
            <a:r>
              <a:rPr lang="en-US" sz="1800" b="1" dirty="0">
                <a:solidFill>
                  <a:srgbClr val="2C3E50"/>
                </a:solidFill>
                <a:latin typeface="Times New Roman" panose="02020603050405020304" pitchFamily="18" charset="0"/>
                <a:ea typeface="NotoSans-NotoSans-SemiBold" pitchFamily="34" charset="-122"/>
                <a:cs typeface="Times New Roman" panose="02020603050405020304" pitchFamily="18" charset="0"/>
              </a:rPr>
              <a:t>Evaluation and Performance Analysis:</a:t>
            </a:r>
            <a:endParaRPr lang="en-US" sz="1800" dirty="0">
              <a:solidFill>
                <a:srgbClr val="4A4A4A"/>
              </a:solidFill>
              <a:latin typeface="Times New Roman" panose="02020603050405020304" pitchFamily="18" charset="0"/>
              <a:ea typeface="Arial-Regular" pitchFamily="34" charset="-122"/>
              <a:cs typeface="Times New Roman" panose="02020603050405020304" pitchFamily="18" charset="0"/>
            </a:endParaRPr>
          </a:p>
        </p:txBody>
      </p:sp>
      <p:sp>
        <p:nvSpPr>
          <p:cNvPr id="14" name="TextBox 13">
            <a:extLst>
              <a:ext uri="{FF2B5EF4-FFF2-40B4-BE49-F238E27FC236}">
                <a16:creationId xmlns:a16="http://schemas.microsoft.com/office/drawing/2014/main" id="{808DAD3F-C15D-DC95-2B51-17FDFBB66EBB}"/>
              </a:ext>
            </a:extLst>
          </p:cNvPr>
          <p:cNvSpPr txBox="1"/>
          <p:nvPr/>
        </p:nvSpPr>
        <p:spPr>
          <a:xfrm>
            <a:off x="744350" y="3517217"/>
            <a:ext cx="10577583" cy="1200329"/>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The models were trained and evaluated using metrics such as accuracy, precision, recall, F-Score, and ROC curves.</a:t>
            </a:r>
            <a:endParaRPr lang="en-US" sz="18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The performance of the implemented models was computed for each scenario, and a comparative analysis was conducted to determine the best performing model for financial distress prediction.</a:t>
            </a:r>
            <a:endParaRPr lang="en-US"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1036A3B-12D7-7D1A-5674-97B4AF18EDB3}"/>
              </a:ext>
            </a:extLst>
          </p:cNvPr>
          <p:cNvSpPr txBox="1"/>
          <p:nvPr/>
        </p:nvSpPr>
        <p:spPr>
          <a:xfrm>
            <a:off x="1361661" y="1121433"/>
            <a:ext cx="6530008" cy="2164695"/>
          </a:xfrm>
          <a:prstGeom prst="rect">
            <a:avLst/>
          </a:prstGeom>
          <a:noFill/>
        </p:spPr>
        <p:txBody>
          <a:bodyPr wrap="square" rtlCol="0">
            <a:spAutoFit/>
          </a:bodyPr>
          <a:lstStyle/>
          <a:p>
            <a:pPr marL="285750" indent="-285750" algn="l">
              <a:lnSpc>
                <a:spcPts val="2780"/>
              </a:lnSpc>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Random Forest</a:t>
            </a:r>
          </a:p>
          <a:p>
            <a:pPr marL="285750" indent="-285750" algn="l">
              <a:lnSpc>
                <a:spcPts val="2780"/>
              </a:lnSpc>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Gradient Boosting</a:t>
            </a:r>
          </a:p>
          <a:p>
            <a:pPr marL="285750" indent="-285750" algn="l">
              <a:lnSpc>
                <a:spcPts val="2780"/>
              </a:lnSpc>
              <a:buFont typeface="Arial" panose="020B0604020202020204" pitchFamily="34" charset="0"/>
              <a:buChar char="•"/>
            </a:pPr>
            <a:r>
              <a:rPr lang="en-US" dirty="0">
                <a:solidFill>
                  <a:srgbClr val="4A4A4A"/>
                </a:solidFill>
                <a:latin typeface="Times New Roman" panose="02020603050405020304" pitchFamily="18" charset="0"/>
                <a:ea typeface="Arial-Regular" pitchFamily="34" charset="-122"/>
                <a:cs typeface="Times New Roman" panose="02020603050405020304" pitchFamily="18" charset="0"/>
              </a:rPr>
              <a:t>AdaBoost </a:t>
            </a:r>
          </a:p>
          <a:p>
            <a:pPr marL="285750" indent="-285750" algn="l">
              <a:lnSpc>
                <a:spcPts val="2780"/>
              </a:lnSpc>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Voting Classifi</a:t>
            </a:r>
            <a:r>
              <a:rPr lang="en-US" dirty="0">
                <a:solidFill>
                  <a:srgbClr val="4A4A4A"/>
                </a:solidFill>
                <a:latin typeface="Times New Roman" panose="02020603050405020304" pitchFamily="18" charset="0"/>
                <a:ea typeface="Arial-Regular" pitchFamily="34" charset="-122"/>
                <a:cs typeface="Times New Roman" panose="02020603050405020304" pitchFamily="18" charset="0"/>
              </a:rPr>
              <a:t>er</a:t>
            </a:r>
          </a:p>
          <a:p>
            <a:pPr marL="285750" indent="-285750" algn="l">
              <a:lnSpc>
                <a:spcPts val="2780"/>
              </a:lnSpc>
              <a:buFont typeface="Arial" panose="020B0604020202020204" pitchFamily="34" charset="0"/>
              <a:buChar char="•"/>
            </a:pPr>
            <a:r>
              <a:rPr lang="en-US" sz="1800" dirty="0">
                <a:solidFill>
                  <a:srgbClr val="4A4A4A"/>
                </a:solidFill>
                <a:latin typeface="Times New Roman" panose="02020603050405020304" pitchFamily="18" charset="0"/>
                <a:ea typeface="Arial-Regular" pitchFamily="34" charset="-122"/>
                <a:cs typeface="Times New Roman" panose="02020603050405020304" pitchFamily="18" charset="0"/>
              </a:rPr>
              <a:t>Slacking Classifier</a:t>
            </a:r>
          </a:p>
          <a:p>
            <a:endParaRPr lang="en-IN" dirty="0"/>
          </a:p>
        </p:txBody>
      </p:sp>
    </p:spTree>
    <p:extLst>
      <p:ext uri="{BB962C8B-B14F-4D97-AF65-F5344CB8AC3E}">
        <p14:creationId xmlns:p14="http://schemas.microsoft.com/office/powerpoint/2010/main" val="261160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8A12A-30F2-A1A3-F989-D0BC74F59C11}"/>
              </a:ext>
            </a:extLst>
          </p:cNvPr>
          <p:cNvSpPr txBox="1"/>
          <p:nvPr/>
        </p:nvSpPr>
        <p:spPr>
          <a:xfrm>
            <a:off x="4217503" y="99026"/>
            <a:ext cx="3756992"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ARCHITECTURE</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15F277-B54F-637C-9B21-18FB8F05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2" y="1219200"/>
            <a:ext cx="8905875" cy="4245845"/>
          </a:xfrm>
          <a:prstGeom prst="rect">
            <a:avLst/>
          </a:prstGeom>
        </p:spPr>
      </p:pic>
    </p:spTree>
    <p:extLst>
      <p:ext uri="{BB962C8B-B14F-4D97-AF65-F5344CB8AC3E}">
        <p14:creationId xmlns:p14="http://schemas.microsoft.com/office/powerpoint/2010/main" val="382922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488298-9449-B3F2-CCC5-41CA1E6B010F}"/>
              </a:ext>
            </a:extLst>
          </p:cNvPr>
          <p:cNvSpPr txBox="1"/>
          <p:nvPr/>
        </p:nvSpPr>
        <p:spPr>
          <a:xfrm>
            <a:off x="366252" y="1192769"/>
            <a:ext cx="8767916" cy="409342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STEP 1: Bootstrap Sampling (Bagging)</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Randomly select multiple subsets of the dataset </a:t>
            </a:r>
            <a:r>
              <a:rPr lang="en-US" sz="2000" b="1" dirty="0">
                <a:latin typeface="Times New Roman" panose="02020603050405020304" pitchFamily="18" charset="0"/>
                <a:cs typeface="Times New Roman" panose="02020603050405020304" pitchFamily="18" charset="0"/>
              </a:rPr>
              <a:t>with replacement</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2: Train Multiple Decision Trees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tree is trained on a different subset.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Only a random subset of features is considered for splitting at each node.</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Make Predictions from Each Tree</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Classification: </a:t>
            </a:r>
            <a:r>
              <a:rPr lang="en-US" sz="2000" b="1" dirty="0">
                <a:latin typeface="Times New Roman" panose="02020603050405020304" pitchFamily="18" charset="0"/>
                <a:cs typeface="Times New Roman" panose="02020603050405020304" pitchFamily="18" charset="0"/>
              </a:rPr>
              <a:t>Majority voting</a:t>
            </a:r>
            <a:r>
              <a:rPr lang="en-US" sz="2000" dirty="0">
                <a:latin typeface="Times New Roman" panose="02020603050405020304" pitchFamily="18" charset="0"/>
                <a:cs typeface="Times New Roman" panose="02020603050405020304" pitchFamily="18" charset="0"/>
              </a:rPr>
              <a:t> (most frequent class).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Regression: </a:t>
            </a:r>
            <a:r>
              <a:rPr lang="en-US" sz="2000" b="1" dirty="0">
                <a:latin typeface="Times New Roman" panose="02020603050405020304" pitchFamily="18" charset="0"/>
                <a:cs typeface="Times New Roman" panose="02020603050405020304" pitchFamily="18" charset="0"/>
              </a:rPr>
              <a:t>Averaging</a:t>
            </a:r>
            <a:r>
              <a:rPr lang="en-US" sz="2000" dirty="0">
                <a:latin typeface="Times New Roman" panose="02020603050405020304" pitchFamily="18" charset="0"/>
                <a:cs typeface="Times New Roman" panose="02020603050405020304" pitchFamily="18" charset="0"/>
              </a:rPr>
              <a:t> (mean of predictions).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4: Final Output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Aggregated result from all trees gives the final prediction.</a:t>
            </a:r>
          </a:p>
        </p:txBody>
      </p:sp>
      <p:sp>
        <p:nvSpPr>
          <p:cNvPr id="5" name="TextBox 4">
            <a:extLst>
              <a:ext uri="{FF2B5EF4-FFF2-40B4-BE49-F238E27FC236}">
                <a16:creationId xmlns:a16="http://schemas.microsoft.com/office/drawing/2014/main" id="{953E1B5C-DCAF-265B-043C-14B2BE6EC235}"/>
              </a:ext>
            </a:extLst>
          </p:cNvPr>
          <p:cNvSpPr txBox="1"/>
          <p:nvPr/>
        </p:nvSpPr>
        <p:spPr>
          <a:xfrm>
            <a:off x="366252" y="252870"/>
            <a:ext cx="610091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RANDOM FOREST ALGORITHM: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17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7342F-A0CE-B56A-EBB5-CDAA91412A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3205DDE-42B0-E65A-A19A-29F1FBC5D611}"/>
              </a:ext>
            </a:extLst>
          </p:cNvPr>
          <p:cNvPicPr>
            <a:picLocks noChangeAspect="1"/>
          </p:cNvPicPr>
          <p:nvPr/>
        </p:nvPicPr>
        <p:blipFill>
          <a:blip r:embed="rId3"/>
          <a:stretch>
            <a:fillRect/>
          </a:stretch>
        </p:blipFill>
        <p:spPr>
          <a:xfrm>
            <a:off x="894080" y="1198880"/>
            <a:ext cx="8907118" cy="4643120"/>
          </a:xfrm>
          <a:prstGeom prst="rect">
            <a:avLst/>
          </a:prstGeom>
        </p:spPr>
      </p:pic>
      <p:sp>
        <p:nvSpPr>
          <p:cNvPr id="8" name="TextBox 7">
            <a:extLst>
              <a:ext uri="{FF2B5EF4-FFF2-40B4-BE49-F238E27FC236}">
                <a16:creationId xmlns:a16="http://schemas.microsoft.com/office/drawing/2014/main" id="{B6192FDA-A9BF-51FB-557A-E79823C821EE}"/>
              </a:ext>
            </a:extLst>
          </p:cNvPr>
          <p:cNvSpPr txBox="1"/>
          <p:nvPr/>
        </p:nvSpPr>
        <p:spPr>
          <a:xfrm>
            <a:off x="894080" y="375920"/>
            <a:ext cx="940816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ARCHITECTURE</a:t>
            </a:r>
          </a:p>
        </p:txBody>
      </p:sp>
    </p:spTree>
    <p:extLst>
      <p:ext uri="{BB962C8B-B14F-4D97-AF65-F5344CB8AC3E}">
        <p14:creationId xmlns:p14="http://schemas.microsoft.com/office/powerpoint/2010/main" val="1112083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B529A-E886-C2BE-1D40-7EFDD95334FA}"/>
              </a:ext>
            </a:extLst>
          </p:cNvPr>
          <p:cNvSpPr txBox="1"/>
          <p:nvPr/>
        </p:nvSpPr>
        <p:spPr>
          <a:xfrm>
            <a:off x="484238" y="1084784"/>
            <a:ext cx="9967451" cy="4401205"/>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STEP 1: Initialize with a Weak Model</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Start with a simple model, typically a Decision Tree with few splits.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2: Calculate Errors (Residuals)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Compute the difference between the actual values and predicted values (</a:t>
            </a:r>
            <a:r>
              <a:rPr lang="en-US" sz="2000" b="1" dirty="0">
                <a:latin typeface="Times New Roman" panose="02020603050405020304" pitchFamily="18" charset="0"/>
                <a:cs typeface="Times New Roman" panose="02020603050405020304" pitchFamily="18" charset="0"/>
              </a:rPr>
              <a:t>residual errors</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Train a New Tree on Residuals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next tree is trained to correct the previous model's errors.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4: Update Predictions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Combine previous predictions with new ones using a learning rate (small step adjustments).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5: Final Output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final model is a weighted sum of all trees, making predictions more accurate.</a:t>
            </a:r>
          </a:p>
        </p:txBody>
      </p:sp>
      <p:sp>
        <p:nvSpPr>
          <p:cNvPr id="5" name="TextBox 4">
            <a:extLst>
              <a:ext uri="{FF2B5EF4-FFF2-40B4-BE49-F238E27FC236}">
                <a16:creationId xmlns:a16="http://schemas.microsoft.com/office/drawing/2014/main" id="{A3F84FCC-BE9A-0219-71BD-5B6C724548A7}"/>
              </a:ext>
            </a:extLst>
          </p:cNvPr>
          <p:cNvSpPr txBox="1"/>
          <p:nvPr/>
        </p:nvSpPr>
        <p:spPr>
          <a:xfrm>
            <a:off x="484238" y="243512"/>
            <a:ext cx="610091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Gradient Boosting Algorithm</a:t>
            </a:r>
          </a:p>
        </p:txBody>
      </p:sp>
    </p:spTree>
    <p:extLst>
      <p:ext uri="{BB962C8B-B14F-4D97-AF65-F5344CB8AC3E}">
        <p14:creationId xmlns:p14="http://schemas.microsoft.com/office/powerpoint/2010/main" val="2057754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E31E4-E9B1-F15B-6F1A-12287AB5DB0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12F821D-016C-B46C-5438-7D2B803AFD4D}"/>
              </a:ext>
            </a:extLst>
          </p:cNvPr>
          <p:cNvSpPr txBox="1"/>
          <p:nvPr/>
        </p:nvSpPr>
        <p:spPr>
          <a:xfrm>
            <a:off x="894080" y="375920"/>
            <a:ext cx="940816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ARCHITECTURE</a:t>
            </a:r>
          </a:p>
        </p:txBody>
      </p:sp>
      <p:pic>
        <p:nvPicPr>
          <p:cNvPr id="3" name="Picture 2">
            <a:extLst>
              <a:ext uri="{FF2B5EF4-FFF2-40B4-BE49-F238E27FC236}">
                <a16:creationId xmlns:a16="http://schemas.microsoft.com/office/drawing/2014/main" id="{E2EA1ABE-E2E0-6903-9369-E87DB4928075}"/>
              </a:ext>
            </a:extLst>
          </p:cNvPr>
          <p:cNvPicPr>
            <a:picLocks noChangeAspect="1"/>
          </p:cNvPicPr>
          <p:nvPr/>
        </p:nvPicPr>
        <p:blipFill>
          <a:blip r:embed="rId3"/>
          <a:stretch>
            <a:fillRect/>
          </a:stretch>
        </p:blipFill>
        <p:spPr>
          <a:xfrm>
            <a:off x="894080" y="1137920"/>
            <a:ext cx="9570720" cy="4582160"/>
          </a:xfrm>
          <a:prstGeom prst="rect">
            <a:avLst/>
          </a:prstGeom>
        </p:spPr>
      </p:pic>
    </p:spTree>
    <p:extLst>
      <p:ext uri="{BB962C8B-B14F-4D97-AF65-F5344CB8AC3E}">
        <p14:creationId xmlns:p14="http://schemas.microsoft.com/office/powerpoint/2010/main" val="852885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916BD-2AC6-B857-15A3-15071FCEF82B}"/>
              </a:ext>
            </a:extLst>
          </p:cNvPr>
          <p:cNvSpPr txBox="1"/>
          <p:nvPr/>
        </p:nvSpPr>
        <p:spPr>
          <a:xfrm>
            <a:off x="326922" y="791748"/>
            <a:ext cx="10596717" cy="4708981"/>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STEP 1: Initialize Equal Weights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Assign equal weights to all training samples.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2: Train a Weak Learner (Decision Tree)</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simple classifier (typically a shallow decision tree) is trained.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Calculate Errors &amp; Update Weights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Misclassified samples get </a:t>
            </a:r>
            <a:r>
              <a:rPr lang="en-US" sz="2000" b="1" dirty="0">
                <a:latin typeface="Times New Roman" panose="02020603050405020304" pitchFamily="18" charset="0"/>
                <a:cs typeface="Times New Roman" panose="02020603050405020304" pitchFamily="18" charset="0"/>
              </a:rPr>
              <a:t>higher weights</a:t>
            </a:r>
            <a:r>
              <a:rPr lang="en-US" sz="2000" dirty="0">
                <a:latin typeface="Times New Roman" panose="02020603050405020304" pitchFamily="18" charset="0"/>
                <a:cs typeface="Times New Roman" panose="02020603050405020304" pitchFamily="18" charset="0"/>
              </a:rPr>
              <a:t> (more focus).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Correctly classified samples get </a:t>
            </a:r>
            <a:r>
              <a:rPr lang="en-US" sz="2000" b="1" dirty="0">
                <a:latin typeface="Times New Roman" panose="02020603050405020304" pitchFamily="18" charset="0"/>
                <a:cs typeface="Times New Roman" panose="02020603050405020304" pitchFamily="18" charset="0"/>
              </a:rPr>
              <a:t>lower weights</a:t>
            </a:r>
            <a:r>
              <a:rPr lang="en-US" sz="2000" dirty="0">
                <a:latin typeface="Times New Roman" panose="02020603050405020304" pitchFamily="18" charset="0"/>
                <a:cs typeface="Times New Roman" panose="02020603050405020304" pitchFamily="18" charset="0"/>
              </a:rPr>
              <a:t> (less focus).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4: Train Next Weak Learner</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new weak model is trained, focusing more on previously misclassified samples.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5: Final Prediction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Combine all weak learners' outputs using a weighted sum (strong classifier).</a:t>
            </a:r>
          </a:p>
        </p:txBody>
      </p:sp>
      <p:sp>
        <p:nvSpPr>
          <p:cNvPr id="5" name="TextBox 4">
            <a:extLst>
              <a:ext uri="{FF2B5EF4-FFF2-40B4-BE49-F238E27FC236}">
                <a16:creationId xmlns:a16="http://schemas.microsoft.com/office/drawing/2014/main" id="{C8D8334E-4FDC-410A-F0AF-A5DBDB9D0915}"/>
              </a:ext>
            </a:extLst>
          </p:cNvPr>
          <p:cNvSpPr txBox="1"/>
          <p:nvPr/>
        </p:nvSpPr>
        <p:spPr>
          <a:xfrm>
            <a:off x="326922" y="89624"/>
            <a:ext cx="610091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AdaBoost Algorithm</a:t>
            </a:r>
          </a:p>
        </p:txBody>
      </p:sp>
    </p:spTree>
    <p:extLst>
      <p:ext uri="{BB962C8B-B14F-4D97-AF65-F5344CB8AC3E}">
        <p14:creationId xmlns:p14="http://schemas.microsoft.com/office/powerpoint/2010/main" val="3092633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51098" y="48414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1057275" y="1415025"/>
            <a:ext cx="9839325" cy="4202882"/>
          </a:xfrm>
          <a:prstGeom prst="rect">
            <a:avLst/>
          </a:prstGeom>
        </p:spPr>
        <p:txBody>
          <a:bodyPr wrap="square">
            <a:spAutoFit/>
          </a:bodyPr>
          <a:lstStyle/>
          <a:p>
            <a:pPr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existing system uses a dataset of financial data from Iranian SMEs. Existing financial distress prediction systems primarily rely on traditional financial indicators and machine learning algorithms, such as Support Vector Machines (SVM), Decision Tress, to assess potential risks. These methods typically use standard features like profitability ratios, liquidity measures, and leverage indicators to train models like Support Vector Machines (SVM) and other classification algorithms. However, these approaches may lack depth in capturing the intricate relationships and interactions between companies. The existing system integrates network analysis, which offers valuable insights into financial linkages, significantly enhancing predictive accuracy by incorporating these network-based features alongside traditional financial indicators. Despite the variation in datasets, both approaches integrate network analysis with machine learning algorithms to improve prediction accuracy.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6FA0B-6903-E32D-E8A1-3626BC4B238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1781DA4-7BD5-8ECE-7069-9AF0C99CD3E3}"/>
              </a:ext>
            </a:extLst>
          </p:cNvPr>
          <p:cNvSpPr txBox="1"/>
          <p:nvPr/>
        </p:nvSpPr>
        <p:spPr>
          <a:xfrm>
            <a:off x="894080" y="375920"/>
            <a:ext cx="940816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ARCHITECTURE</a:t>
            </a:r>
          </a:p>
        </p:txBody>
      </p:sp>
      <p:pic>
        <p:nvPicPr>
          <p:cNvPr id="2" name="Picture 1" descr="Implementing the AdaBoost Algorithm From Scratch - GeeksforGeeks">
            <a:extLst>
              <a:ext uri="{FF2B5EF4-FFF2-40B4-BE49-F238E27FC236}">
                <a16:creationId xmlns:a16="http://schemas.microsoft.com/office/drawing/2014/main" id="{230162F6-B42B-9557-E291-9BE9DE8ADA1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80" y="1154749"/>
            <a:ext cx="8687388" cy="467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34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646216-B670-C64F-AC7A-138277C6D6A5}"/>
              </a:ext>
            </a:extLst>
          </p:cNvPr>
          <p:cNvSpPr txBox="1"/>
          <p:nvPr/>
        </p:nvSpPr>
        <p:spPr>
          <a:xfrm>
            <a:off x="345357" y="1146414"/>
            <a:ext cx="11501286" cy="4093428"/>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STEP 1: Select Multiple Base Models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Choose different classifiers (e.g., Decision Tree, SVM, Random Forest, Logistic Regression).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2: Train Each Classifier on the Same Data</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model is trained independently using the training dataset.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Combine Predictions Using Voting</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Hard Voting</a:t>
            </a:r>
            <a:r>
              <a:rPr lang="en-US" sz="2000" dirty="0">
                <a:latin typeface="Times New Roman" panose="02020603050405020304" pitchFamily="18" charset="0"/>
                <a:cs typeface="Times New Roman" panose="02020603050405020304" pitchFamily="18" charset="0"/>
              </a:rPr>
              <a:t>: Each model votes for a class, and the majority class is selected.</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Soft Voting</a:t>
            </a:r>
            <a:r>
              <a:rPr lang="en-US" sz="2000" dirty="0">
                <a:latin typeface="Times New Roman" panose="02020603050405020304" pitchFamily="18" charset="0"/>
                <a:cs typeface="Times New Roman" panose="02020603050405020304" pitchFamily="18" charset="0"/>
              </a:rPr>
              <a:t>: Average of predicted probabilities is taken, and the class with the highest probability is selected.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4: Final Prediction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class label with the most votes (Hard Voting) or the highest average probability (Soft Voting) is the final output.</a:t>
            </a:r>
          </a:p>
        </p:txBody>
      </p:sp>
      <p:sp>
        <p:nvSpPr>
          <p:cNvPr id="5" name="TextBox 4">
            <a:extLst>
              <a:ext uri="{FF2B5EF4-FFF2-40B4-BE49-F238E27FC236}">
                <a16:creationId xmlns:a16="http://schemas.microsoft.com/office/drawing/2014/main" id="{DB6918BB-5CFA-ED70-A57E-5738055B4E98}"/>
              </a:ext>
            </a:extLst>
          </p:cNvPr>
          <p:cNvSpPr txBox="1"/>
          <p:nvPr/>
        </p:nvSpPr>
        <p:spPr>
          <a:xfrm>
            <a:off x="345357" y="400354"/>
            <a:ext cx="610091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Voting Classifier Algorithm</a:t>
            </a:r>
          </a:p>
        </p:txBody>
      </p:sp>
    </p:spTree>
    <p:extLst>
      <p:ext uri="{BB962C8B-B14F-4D97-AF65-F5344CB8AC3E}">
        <p14:creationId xmlns:p14="http://schemas.microsoft.com/office/powerpoint/2010/main" val="4083106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8093-EFA5-89E8-7E6D-CD0A1FCA619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8F56C7B-2F09-49C8-12EE-1F96F703A5B7}"/>
              </a:ext>
            </a:extLst>
          </p:cNvPr>
          <p:cNvSpPr txBox="1"/>
          <p:nvPr/>
        </p:nvSpPr>
        <p:spPr>
          <a:xfrm>
            <a:off x="894080" y="375920"/>
            <a:ext cx="940816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ARCHITECTURE</a:t>
            </a:r>
          </a:p>
        </p:txBody>
      </p:sp>
      <p:pic>
        <p:nvPicPr>
          <p:cNvPr id="3" name="Picture 2">
            <a:extLst>
              <a:ext uri="{FF2B5EF4-FFF2-40B4-BE49-F238E27FC236}">
                <a16:creationId xmlns:a16="http://schemas.microsoft.com/office/drawing/2014/main" id="{2F1D0AB5-E0DA-5246-0FA3-5BD2C4458829}"/>
              </a:ext>
            </a:extLst>
          </p:cNvPr>
          <p:cNvPicPr>
            <a:picLocks noChangeAspect="1"/>
          </p:cNvPicPr>
          <p:nvPr/>
        </p:nvPicPr>
        <p:blipFill>
          <a:blip r:embed="rId3"/>
          <a:stretch>
            <a:fillRect/>
          </a:stretch>
        </p:blipFill>
        <p:spPr>
          <a:xfrm>
            <a:off x="894080" y="1402300"/>
            <a:ext cx="8278380" cy="3535460"/>
          </a:xfrm>
          <a:prstGeom prst="rect">
            <a:avLst/>
          </a:prstGeom>
        </p:spPr>
      </p:pic>
    </p:spTree>
    <p:extLst>
      <p:ext uri="{BB962C8B-B14F-4D97-AF65-F5344CB8AC3E}">
        <p14:creationId xmlns:p14="http://schemas.microsoft.com/office/powerpoint/2010/main" val="1048766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F225AE-D774-A271-3B35-9D1AC2E51C8F}"/>
              </a:ext>
            </a:extLst>
          </p:cNvPr>
          <p:cNvSpPr txBox="1"/>
          <p:nvPr/>
        </p:nvSpPr>
        <p:spPr>
          <a:xfrm>
            <a:off x="794276" y="1188641"/>
            <a:ext cx="9910168" cy="4708981"/>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STEP 1:  Choose Multiple Base Models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Select diverse models (e.g., Decision Tree, SVM, Random Forest, Logistic Regression).</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2: Train Base Models on Training Data</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model is trained independently on the same dataset.</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3: Generate Predictions from Base Models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outputs (predictions) of these models become the input features for the next model.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4: Train a Meta-Model (Blender Model)</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higher-level model (e.g., Logistic Regression) learns from the base models’ predictions.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meta-model combines the strengths of all base models.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STEP 5: Final Prediction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meta-model makes the final decision based on the base models’ outputs.</a:t>
            </a:r>
          </a:p>
        </p:txBody>
      </p:sp>
      <p:sp>
        <p:nvSpPr>
          <p:cNvPr id="5" name="TextBox 4">
            <a:extLst>
              <a:ext uri="{FF2B5EF4-FFF2-40B4-BE49-F238E27FC236}">
                <a16:creationId xmlns:a16="http://schemas.microsoft.com/office/drawing/2014/main" id="{EBF7DAE3-CB4C-B87B-E454-0E608DBCDC3A}"/>
              </a:ext>
            </a:extLst>
          </p:cNvPr>
          <p:cNvSpPr txBox="1"/>
          <p:nvPr/>
        </p:nvSpPr>
        <p:spPr>
          <a:xfrm>
            <a:off x="794276" y="426590"/>
            <a:ext cx="610262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Stacking Classifier Algorithm</a:t>
            </a:r>
          </a:p>
        </p:txBody>
      </p:sp>
    </p:spTree>
    <p:extLst>
      <p:ext uri="{BB962C8B-B14F-4D97-AF65-F5344CB8AC3E}">
        <p14:creationId xmlns:p14="http://schemas.microsoft.com/office/powerpoint/2010/main" val="2257388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768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5168A-D5E8-0C57-050F-DA145D8EC4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56DD028-1106-4D8D-7A5C-ABFC0D71CBE2}"/>
              </a:ext>
            </a:extLst>
          </p:cNvPr>
          <p:cNvSpPr txBox="1"/>
          <p:nvPr/>
        </p:nvSpPr>
        <p:spPr>
          <a:xfrm>
            <a:off x="894080" y="375920"/>
            <a:ext cx="940816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ARCHITECTURE</a:t>
            </a:r>
          </a:p>
        </p:txBody>
      </p:sp>
      <p:pic>
        <p:nvPicPr>
          <p:cNvPr id="2" name="Picture 1">
            <a:extLst>
              <a:ext uri="{FF2B5EF4-FFF2-40B4-BE49-F238E27FC236}">
                <a16:creationId xmlns:a16="http://schemas.microsoft.com/office/drawing/2014/main" id="{D2C2BACF-30F2-FEA5-A7F9-720BAA80ED0B}"/>
              </a:ext>
            </a:extLst>
          </p:cNvPr>
          <p:cNvPicPr>
            <a:picLocks noChangeAspect="1"/>
          </p:cNvPicPr>
          <p:nvPr/>
        </p:nvPicPr>
        <p:blipFill>
          <a:blip r:embed="rId3"/>
          <a:stretch>
            <a:fillRect/>
          </a:stretch>
        </p:blipFill>
        <p:spPr>
          <a:xfrm>
            <a:off x="894080" y="1249040"/>
            <a:ext cx="6634480" cy="4206880"/>
          </a:xfrm>
          <a:prstGeom prst="rect">
            <a:avLst/>
          </a:prstGeom>
        </p:spPr>
      </p:pic>
    </p:spTree>
    <p:extLst>
      <p:ext uri="{BB962C8B-B14F-4D97-AF65-F5344CB8AC3E}">
        <p14:creationId xmlns:p14="http://schemas.microsoft.com/office/powerpoint/2010/main" val="319836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49EFF-62F9-4F65-C3A8-285E9F1131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DAE68F-128C-ECC1-772D-786898EDA271}"/>
              </a:ext>
            </a:extLst>
          </p:cNvPr>
          <p:cNvSpPr txBox="1"/>
          <p:nvPr/>
        </p:nvSpPr>
        <p:spPr>
          <a:xfrm>
            <a:off x="3443907" y="71221"/>
            <a:ext cx="5304183"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SAMPLE SCREENSHOTS</a:t>
            </a:r>
            <a:endParaRPr lang="en-IN"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C1EAB71-5241-9129-2A95-5E69B2AC533D}"/>
              </a:ext>
            </a:extLst>
          </p:cNvPr>
          <p:cNvSpPr txBox="1"/>
          <p:nvPr/>
        </p:nvSpPr>
        <p:spPr>
          <a:xfrm>
            <a:off x="904460" y="717552"/>
            <a:ext cx="6102626" cy="390684"/>
          </a:xfrm>
          <a:prstGeom prst="rect">
            <a:avLst/>
          </a:prstGeom>
          <a:noFill/>
        </p:spPr>
        <p:txBody>
          <a:bodyPr wrap="square">
            <a:spAutoFit/>
          </a:bodyPr>
          <a:lstStyle/>
          <a:p>
            <a:pPr algn="just">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Home Page: </a:t>
            </a:r>
            <a:r>
              <a:rPr lang="en-IN" dirty="0">
                <a:latin typeface="Times New Roman" panose="02020603050405020304" pitchFamily="18" charset="0"/>
                <a:ea typeface="Calibri" panose="020F0502020204030204" pitchFamily="34" charset="0"/>
                <a:cs typeface="Times New Roman" panose="02020603050405020304" pitchFamily="18" charset="0"/>
              </a:rPr>
              <a:t>Home page of the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1EDEE17-C102-EBE5-CB8E-8B2F09F78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49" y="1260623"/>
            <a:ext cx="10336697" cy="4742614"/>
          </a:xfrm>
          <a:prstGeom prst="rect">
            <a:avLst/>
          </a:prstGeom>
        </p:spPr>
      </p:pic>
    </p:spTree>
    <p:extLst>
      <p:ext uri="{BB962C8B-B14F-4D97-AF65-F5344CB8AC3E}">
        <p14:creationId xmlns:p14="http://schemas.microsoft.com/office/powerpoint/2010/main" val="37687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25E7F-3AA0-D19A-4B34-63C9E4AF4D3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CD7972E-A723-A2F9-7D1F-A4E729DB6156}"/>
              </a:ext>
            </a:extLst>
          </p:cNvPr>
          <p:cNvSpPr txBox="1"/>
          <p:nvPr/>
        </p:nvSpPr>
        <p:spPr>
          <a:xfrm>
            <a:off x="974036" y="200652"/>
            <a:ext cx="6102626" cy="463397"/>
          </a:xfrm>
          <a:prstGeom prst="rect">
            <a:avLst/>
          </a:prstGeom>
          <a:noFill/>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About Page: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Here is the information Related Financial Distress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8E790B0-1866-DC8F-AA6E-81A8751A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36" y="904461"/>
            <a:ext cx="10237304" cy="5049078"/>
          </a:xfrm>
          <a:prstGeom prst="rect">
            <a:avLst/>
          </a:prstGeom>
        </p:spPr>
      </p:pic>
    </p:spTree>
    <p:extLst>
      <p:ext uri="{BB962C8B-B14F-4D97-AF65-F5344CB8AC3E}">
        <p14:creationId xmlns:p14="http://schemas.microsoft.com/office/powerpoint/2010/main" val="83963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C4AEA-109A-5C9F-E5E8-27029F123F9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B2113E-356F-C208-2865-29A9A1E58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29" y="667578"/>
            <a:ext cx="10247245" cy="5325717"/>
          </a:xfrm>
          <a:prstGeom prst="rect">
            <a:avLst/>
          </a:prstGeom>
        </p:spPr>
      </p:pic>
      <p:sp>
        <p:nvSpPr>
          <p:cNvPr id="9" name="TextBox 8">
            <a:extLst>
              <a:ext uri="{FF2B5EF4-FFF2-40B4-BE49-F238E27FC236}">
                <a16:creationId xmlns:a16="http://schemas.microsoft.com/office/drawing/2014/main" id="{99F1880E-8A13-341A-C2D5-CC5C440B1469}"/>
              </a:ext>
            </a:extLst>
          </p:cNvPr>
          <p:cNvSpPr txBox="1"/>
          <p:nvPr/>
        </p:nvSpPr>
        <p:spPr>
          <a:xfrm>
            <a:off x="1023729" y="135982"/>
            <a:ext cx="6102626" cy="374077"/>
          </a:xfrm>
          <a:prstGeom prst="rect">
            <a:avLst/>
          </a:prstGeom>
          <a:noFill/>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Upload Data: Here User can upload the Dataset.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8427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105D-7A0C-847E-F1A2-6528EBC5CA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99CC96-8F38-D4BF-1CDB-09EFF5C75B87}"/>
              </a:ext>
            </a:extLst>
          </p:cNvPr>
          <p:cNvSpPr txBox="1"/>
          <p:nvPr/>
        </p:nvSpPr>
        <p:spPr>
          <a:xfrm>
            <a:off x="3443908" y="0"/>
            <a:ext cx="5304183" cy="646331"/>
          </a:xfrm>
          <a:prstGeom prst="rect">
            <a:avLst/>
          </a:prstGeom>
          <a:noFill/>
        </p:spPr>
        <p:txBody>
          <a:bodyPr wrap="square" rtlCol="0">
            <a:spAutoFit/>
          </a:bodyPr>
          <a:lstStyle/>
          <a:p>
            <a:endParaRPr lang="en-IN" sz="3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899FA93-496B-BC93-8619-D553615EEE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913" y="870830"/>
            <a:ext cx="10247244" cy="5092648"/>
          </a:xfrm>
          <a:prstGeom prst="rect">
            <a:avLst/>
          </a:prstGeom>
          <a:noFill/>
          <a:ln>
            <a:noFill/>
          </a:ln>
        </p:spPr>
      </p:pic>
      <p:sp>
        <p:nvSpPr>
          <p:cNvPr id="7" name="TextBox 6">
            <a:extLst>
              <a:ext uri="{FF2B5EF4-FFF2-40B4-BE49-F238E27FC236}">
                <a16:creationId xmlns:a16="http://schemas.microsoft.com/office/drawing/2014/main" id="{CAA06457-0198-2731-7697-18577175525E}"/>
              </a:ext>
            </a:extLst>
          </p:cNvPr>
          <p:cNvSpPr txBox="1"/>
          <p:nvPr/>
        </p:nvSpPr>
        <p:spPr>
          <a:xfrm>
            <a:off x="911602" y="272254"/>
            <a:ext cx="6102626" cy="374077"/>
          </a:xfrm>
          <a:prstGeom prst="rect">
            <a:avLst/>
          </a:prstGeom>
          <a:noFill/>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View Data: Here User can view the Dataset.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78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376247" y="238539"/>
            <a:ext cx="4529797" cy="37768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DISADVANTAGES</a:t>
            </a:r>
          </a:p>
        </p:txBody>
      </p:sp>
      <p:sp>
        <p:nvSpPr>
          <p:cNvPr id="3" name="Rectangle 2"/>
          <p:cNvSpPr/>
          <p:nvPr/>
        </p:nvSpPr>
        <p:spPr>
          <a:xfrm>
            <a:off x="1066800" y="1114424"/>
            <a:ext cx="9469772" cy="4582665"/>
          </a:xfrm>
          <a:prstGeom prst="rect">
            <a:avLst/>
          </a:prstGeom>
        </p:spPr>
        <p:txBody>
          <a:bodyPr wrap="square">
            <a:spAutoFit/>
          </a:bodyPr>
          <a:lstStyle/>
          <a:p>
            <a:pPr algn="just">
              <a:lnSpc>
                <a:spcPct val="150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1. Limited Feature Scope: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Traditional systems rely solely on standard financial indicators, potentially missing nuanced risk factors that can affect financial stability.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2. Surface-Level Analysis: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Methods focusing only on profitability ratios and leverage may not capture deeper, complex relationships between financial metrics and distress signals.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3. Neglected Interactions: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Existing models often overlook the interactions between different financial indicators, which can provide critical insights into financial health.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4</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Inflexibility to Dynamic Factors: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Traditional approaches might not adapt well to rapidly changing financial environments, reducing their accuracy in real-time distress prediction.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8682-59BC-BBCC-4D2B-943209E956D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00D74D8-2813-25BF-D5D8-69104230A0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974" y="760144"/>
            <a:ext cx="10277061" cy="5262969"/>
          </a:xfrm>
          <a:prstGeom prst="rect">
            <a:avLst/>
          </a:prstGeom>
          <a:noFill/>
          <a:ln>
            <a:noFill/>
          </a:ln>
        </p:spPr>
      </p:pic>
      <p:sp>
        <p:nvSpPr>
          <p:cNvPr id="5" name="TextBox 4">
            <a:extLst>
              <a:ext uri="{FF2B5EF4-FFF2-40B4-BE49-F238E27FC236}">
                <a16:creationId xmlns:a16="http://schemas.microsoft.com/office/drawing/2014/main" id="{E44D47F6-742F-D6BC-0D02-810C0C4FF523}"/>
              </a:ext>
            </a:extLst>
          </p:cNvPr>
          <p:cNvSpPr txBox="1"/>
          <p:nvPr/>
        </p:nvSpPr>
        <p:spPr>
          <a:xfrm>
            <a:off x="983974" y="163508"/>
            <a:ext cx="78020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Model Selection:</a:t>
            </a:r>
            <a:r>
              <a:rPr lang="en-US" sz="1800" dirty="0"/>
              <a:t> </a:t>
            </a:r>
            <a:r>
              <a:rPr kumimoji="0" 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a:t>
            </a:r>
            <a:r>
              <a:rPr kumimoji="0" 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 training the algorithm to see which one has the best score.</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59029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E62B-3D85-16A0-BC7D-1F32B4B842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2338EAD-42C7-7282-ED28-28A541A325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913" y="727745"/>
            <a:ext cx="10257183" cy="5205916"/>
          </a:xfrm>
          <a:prstGeom prst="rect">
            <a:avLst/>
          </a:prstGeom>
          <a:noFill/>
          <a:ln>
            <a:noFill/>
          </a:ln>
        </p:spPr>
      </p:pic>
      <p:sp>
        <p:nvSpPr>
          <p:cNvPr id="5" name="TextBox 4">
            <a:extLst>
              <a:ext uri="{FF2B5EF4-FFF2-40B4-BE49-F238E27FC236}">
                <a16:creationId xmlns:a16="http://schemas.microsoft.com/office/drawing/2014/main" id="{7EA308C4-DE6B-C5F8-E068-6E4AD287DC7C}"/>
              </a:ext>
            </a:extLst>
          </p:cNvPr>
          <p:cNvSpPr txBox="1"/>
          <p:nvPr/>
        </p:nvSpPr>
        <p:spPr>
          <a:xfrm>
            <a:off x="993913" y="69574"/>
            <a:ext cx="6579705" cy="463397"/>
          </a:xfrm>
          <a:prstGeom prst="rect">
            <a:avLst/>
          </a:prstGeom>
          <a:noFill/>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Prediction: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User can give a input and view The Predicted Result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1534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047ED5-2339-A78A-5FFE-F75744FB4EE2}"/>
              </a:ext>
            </a:extLst>
          </p:cNvPr>
          <p:cNvPicPr>
            <a:picLocks noChangeAspect="1"/>
          </p:cNvPicPr>
          <p:nvPr/>
        </p:nvPicPr>
        <p:blipFill>
          <a:blip r:embed="rId2"/>
          <a:stretch>
            <a:fillRect/>
          </a:stretch>
        </p:blipFill>
        <p:spPr>
          <a:xfrm>
            <a:off x="1" y="0"/>
            <a:ext cx="12192000" cy="6105832"/>
          </a:xfrm>
          <a:prstGeom prst="rect">
            <a:avLst/>
          </a:prstGeom>
        </p:spPr>
      </p:pic>
    </p:spTree>
    <p:extLst>
      <p:ext uri="{BB962C8B-B14F-4D97-AF65-F5344CB8AC3E}">
        <p14:creationId xmlns:p14="http://schemas.microsoft.com/office/powerpoint/2010/main" val="312294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04703" y="45623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SYSTEM</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113731" y="1694523"/>
            <a:ext cx="8818061" cy="3371885"/>
          </a:xfrm>
          <a:prstGeom prst="rect">
            <a:avLst/>
          </a:prstGeom>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proposed system integrates hybrid network analysis with machine learning to enhance financial distress prediction. It employs ensemble learning techniques, specifically voting classifiers and Random Forest algorithms, to analyse a comprehensive dataset comprising 86 features and 3,672 samples. By combining advanced machine learning methods with robust ensemble strategies, the system aims to improve prediction accuracy. It focuses on distinguishing between financially distressed and non-distressed entities, offering deeper insights into financial health indicators and significantly advancing predictive performance for financial analysts and decision-makers.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813809" y="248478"/>
            <a:ext cx="4023360" cy="255764"/>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691059" y="1433482"/>
            <a:ext cx="10809881" cy="3640099"/>
          </a:xfrm>
          <a:prstGeom prst="rect">
            <a:avLst/>
          </a:prstGeom>
        </p:spPr>
        <p:txBody>
          <a:bodyPr wrap="square">
            <a:spAutoFit/>
          </a:bodyPr>
          <a:lstStyle/>
          <a:p>
            <a:pPr algn="just">
              <a:lnSpc>
                <a:spcPct val="115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1. Enhanced Accuracy: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By leveraging ensemble learning techniques such as voting classifiers and Random Forest algorithms, the system improves prediction accuracy through the combination of multiple models' strengths.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2. Robust Analysis: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use of a comprehensive dataset with 86 features and 3,672 samples allows for a thorough analysis of financial distress indicators, providing a deeper understanding of financial health.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3</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Advanced Insights: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integration of hybrid network analysis with machine learning delivers more nuanced insights into financial health, benefiting financial analysts and decision-makers.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4</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Enhanced Predictive Performance: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system's advanced techniques offer a significant boost in predictive performance, aiding in more accurate financial distress forecasting.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C40B-F61E-DD28-2619-0AF583DF7028}"/>
              </a:ext>
            </a:extLst>
          </p:cNvPr>
          <p:cNvSpPr>
            <a:spLocks noGrp="1"/>
          </p:cNvSpPr>
          <p:nvPr>
            <p:ph type="title"/>
          </p:nvPr>
        </p:nvSpPr>
        <p:spPr>
          <a:xfrm>
            <a:off x="1669774" y="804519"/>
            <a:ext cx="9385079" cy="1049235"/>
          </a:xfrm>
        </p:spPr>
        <p:txBody>
          <a:bodyPr>
            <a:normAutofit fontScale="90000"/>
          </a:bodyPr>
          <a:lstStyle/>
          <a:p>
            <a:r>
              <a:rPr lang="en-IN" sz="3600" b="1" dirty="0">
                <a:latin typeface="Times New Roman" panose="02020603050405020304" pitchFamily="18" charset="0"/>
                <a:cs typeface="Times New Roman" panose="02020603050405020304" pitchFamily="18" charset="0"/>
              </a:rPr>
              <a:t>FINANCIAL DISTRESS PREDICTION DATASET</a:t>
            </a:r>
          </a:p>
        </p:txBody>
      </p:sp>
      <p:pic>
        <p:nvPicPr>
          <p:cNvPr id="25" name="Content Placeholder 24">
            <a:extLst>
              <a:ext uri="{FF2B5EF4-FFF2-40B4-BE49-F238E27FC236}">
                <a16:creationId xmlns:a16="http://schemas.microsoft.com/office/drawing/2014/main" id="{47DE55D5-66A3-9922-539A-1AB8858B6BB2}"/>
              </a:ext>
            </a:extLst>
          </p:cNvPr>
          <p:cNvPicPr>
            <a:picLocks noGrp="1" noChangeAspect="1"/>
          </p:cNvPicPr>
          <p:nvPr>
            <p:ph idx="1"/>
          </p:nvPr>
        </p:nvPicPr>
        <p:blipFill>
          <a:blip r:embed="rId2"/>
          <a:stretch>
            <a:fillRect/>
          </a:stretch>
        </p:blipFill>
        <p:spPr>
          <a:xfrm>
            <a:off x="1450975" y="2141883"/>
            <a:ext cx="9604375" cy="3198122"/>
          </a:xfrm>
        </p:spPr>
      </p:pic>
    </p:spTree>
    <p:extLst>
      <p:ext uri="{BB962C8B-B14F-4D97-AF65-F5344CB8AC3E}">
        <p14:creationId xmlns:p14="http://schemas.microsoft.com/office/powerpoint/2010/main" val="184916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CFF2B0-6A77-2600-54E9-27BE7AFB60D3}"/>
              </a:ext>
            </a:extLst>
          </p:cNvPr>
          <p:cNvSpPr>
            <a:spLocks noGrp="1"/>
          </p:cNvSpPr>
          <p:nvPr>
            <p:ph type="title" idx="4294967295"/>
          </p:nvPr>
        </p:nvSpPr>
        <p:spPr>
          <a:xfrm>
            <a:off x="0" y="495300"/>
            <a:ext cx="5738813" cy="635000"/>
          </a:xfrm>
        </p:spPr>
        <p:txBody>
          <a:bodyPr>
            <a:normAutofit/>
          </a:bodyPr>
          <a:lstStyle/>
          <a:p>
            <a:r>
              <a:rPr lang="en-IN" sz="3600" dirty="0">
                <a:latin typeface="Times New Roman" panose="02020603050405020304" pitchFamily="18" charset="0"/>
                <a:cs typeface="Times New Roman" panose="02020603050405020304" pitchFamily="18" charset="0"/>
              </a:rPr>
              <a:t>Dataset explanation</a:t>
            </a:r>
          </a:p>
        </p:txBody>
      </p:sp>
      <p:pic>
        <p:nvPicPr>
          <p:cNvPr id="12" name="Picture 11">
            <a:extLst>
              <a:ext uri="{FF2B5EF4-FFF2-40B4-BE49-F238E27FC236}">
                <a16:creationId xmlns:a16="http://schemas.microsoft.com/office/drawing/2014/main" id="{E9A3AB42-F1FC-0101-2FC0-647892FB4F18}"/>
              </a:ext>
            </a:extLst>
          </p:cNvPr>
          <p:cNvPicPr>
            <a:picLocks noChangeAspect="1"/>
          </p:cNvPicPr>
          <p:nvPr/>
        </p:nvPicPr>
        <p:blipFill>
          <a:blip r:embed="rId2"/>
          <a:stretch>
            <a:fillRect/>
          </a:stretch>
        </p:blipFill>
        <p:spPr>
          <a:xfrm>
            <a:off x="8133189" y="1129513"/>
            <a:ext cx="3128859" cy="3859356"/>
          </a:xfrm>
          <a:prstGeom prst="rect">
            <a:avLst/>
          </a:prstGeom>
        </p:spPr>
        <p:style>
          <a:lnRef idx="2">
            <a:schemeClr val="dk1">
              <a:shade val="15000"/>
            </a:schemeClr>
          </a:lnRef>
          <a:fillRef idx="1">
            <a:schemeClr val="dk1"/>
          </a:fillRef>
          <a:effectRef idx="0">
            <a:schemeClr val="dk1"/>
          </a:effectRef>
          <a:fontRef idx="minor">
            <a:schemeClr val="lt1"/>
          </a:fontRef>
        </p:style>
      </p:pic>
      <p:sp>
        <p:nvSpPr>
          <p:cNvPr id="13" name="TextBox 12">
            <a:extLst>
              <a:ext uri="{FF2B5EF4-FFF2-40B4-BE49-F238E27FC236}">
                <a16:creationId xmlns:a16="http://schemas.microsoft.com/office/drawing/2014/main" id="{864CDB3F-7D23-3702-1A57-190096A74E90}"/>
              </a:ext>
            </a:extLst>
          </p:cNvPr>
          <p:cNvSpPr txBox="1"/>
          <p:nvPr/>
        </p:nvSpPr>
        <p:spPr>
          <a:xfrm>
            <a:off x="233265" y="1129513"/>
            <a:ext cx="7688425" cy="4893647"/>
          </a:xfrm>
          <a:prstGeom prst="rect">
            <a:avLst/>
          </a:prstGeom>
          <a:noFill/>
        </p:spPr>
        <p:txBody>
          <a:bodyPr wrap="square" rtlCol="0">
            <a:spAutoFit/>
          </a:bodyPr>
          <a:lstStyle/>
          <a:p>
            <a:pPr algn="l" fontAlgn="base">
              <a:spcAft>
                <a:spcPts val="1200"/>
              </a:spcAft>
            </a:pPr>
            <a:r>
              <a:rPr lang="en-US" b="1" i="0" dirty="0">
                <a:solidFill>
                  <a:srgbClr val="3C4043"/>
                </a:solidFill>
                <a:effectLst/>
                <a:latin typeface="Times New Roman" panose="02020603050405020304" pitchFamily="18" charset="0"/>
                <a:cs typeface="Times New Roman" panose="02020603050405020304" pitchFamily="18" charset="0"/>
              </a:rPr>
              <a:t>First column</a:t>
            </a:r>
            <a:r>
              <a:rPr lang="en-US" b="0" i="0" dirty="0">
                <a:solidFill>
                  <a:srgbClr val="3C4043"/>
                </a:solidFill>
                <a:effectLst/>
                <a:latin typeface="Times New Roman" panose="02020603050405020304" pitchFamily="18" charset="0"/>
                <a:cs typeface="Times New Roman" panose="02020603050405020304" pitchFamily="18" charset="0"/>
              </a:rPr>
              <a:t>: </a:t>
            </a:r>
            <a:r>
              <a:rPr lang="en-US" b="1" i="0" dirty="0">
                <a:solidFill>
                  <a:srgbClr val="3C4043"/>
                </a:solidFill>
                <a:effectLst/>
                <a:latin typeface="Times New Roman" panose="02020603050405020304" pitchFamily="18" charset="0"/>
                <a:cs typeface="Times New Roman" panose="02020603050405020304" pitchFamily="18" charset="0"/>
              </a:rPr>
              <a:t>Company</a:t>
            </a:r>
            <a:r>
              <a:rPr lang="en-US" b="0" i="0" dirty="0">
                <a:solidFill>
                  <a:srgbClr val="3C4043"/>
                </a:solidFill>
                <a:effectLst/>
                <a:latin typeface="Times New Roman" panose="02020603050405020304" pitchFamily="18" charset="0"/>
                <a:cs typeface="Times New Roman" panose="02020603050405020304" pitchFamily="18" charset="0"/>
              </a:rPr>
              <a:t> represents sample companies.</a:t>
            </a:r>
          </a:p>
          <a:p>
            <a:pPr algn="l" fontAlgn="base">
              <a:spcAft>
                <a:spcPts val="1200"/>
              </a:spcAft>
            </a:pPr>
            <a:r>
              <a:rPr lang="en-US" b="1" i="0" dirty="0">
                <a:solidFill>
                  <a:srgbClr val="3C4043"/>
                </a:solidFill>
                <a:effectLst/>
                <a:latin typeface="Times New Roman" panose="02020603050405020304" pitchFamily="18" charset="0"/>
                <a:cs typeface="Times New Roman" panose="02020603050405020304" pitchFamily="18" charset="0"/>
              </a:rPr>
              <a:t>Second column</a:t>
            </a:r>
            <a:r>
              <a:rPr lang="en-US" b="0" i="0" dirty="0">
                <a:solidFill>
                  <a:srgbClr val="3C4043"/>
                </a:solidFill>
                <a:effectLst/>
                <a:latin typeface="Times New Roman" panose="02020603050405020304" pitchFamily="18" charset="0"/>
                <a:cs typeface="Times New Roman" panose="02020603050405020304" pitchFamily="18" charset="0"/>
              </a:rPr>
              <a:t>: </a:t>
            </a:r>
            <a:r>
              <a:rPr lang="en-US" b="1" i="0" dirty="0">
                <a:solidFill>
                  <a:srgbClr val="3C4043"/>
                </a:solidFill>
                <a:effectLst/>
                <a:latin typeface="Times New Roman" panose="02020603050405020304" pitchFamily="18" charset="0"/>
                <a:cs typeface="Times New Roman" panose="02020603050405020304" pitchFamily="18" charset="0"/>
              </a:rPr>
              <a:t>Time</a:t>
            </a:r>
            <a:r>
              <a:rPr lang="en-US" b="0" i="0" dirty="0">
                <a:solidFill>
                  <a:srgbClr val="3C4043"/>
                </a:solidFill>
                <a:effectLst/>
                <a:latin typeface="Times New Roman" panose="02020603050405020304" pitchFamily="18" charset="0"/>
                <a:cs typeface="Times New Roman" panose="02020603050405020304" pitchFamily="18" charset="0"/>
              </a:rPr>
              <a:t> shows different time periods that data belongs to. Time series length varies between </a:t>
            </a:r>
            <a:r>
              <a:rPr lang="en-US" b="1" i="0" dirty="0">
                <a:solidFill>
                  <a:srgbClr val="3C4043"/>
                </a:solidFill>
                <a:effectLst/>
                <a:latin typeface="Times New Roman" panose="02020603050405020304" pitchFamily="18" charset="0"/>
                <a:cs typeface="Times New Roman" panose="02020603050405020304" pitchFamily="18" charset="0"/>
              </a:rPr>
              <a:t>1</a:t>
            </a:r>
            <a:r>
              <a:rPr lang="en-US" b="0" i="0" dirty="0">
                <a:solidFill>
                  <a:srgbClr val="3C4043"/>
                </a:solidFill>
                <a:effectLst/>
                <a:latin typeface="Times New Roman" panose="02020603050405020304" pitchFamily="18" charset="0"/>
                <a:cs typeface="Times New Roman" panose="02020603050405020304" pitchFamily="18" charset="0"/>
              </a:rPr>
              <a:t> to </a:t>
            </a:r>
            <a:r>
              <a:rPr lang="en-US" b="1" i="0" dirty="0">
                <a:solidFill>
                  <a:srgbClr val="3C4043"/>
                </a:solidFill>
                <a:effectLst/>
                <a:latin typeface="Times New Roman" panose="02020603050405020304" pitchFamily="18" charset="0"/>
                <a:cs typeface="Times New Roman" panose="02020603050405020304" pitchFamily="18" charset="0"/>
              </a:rPr>
              <a:t>14</a:t>
            </a:r>
            <a:r>
              <a:rPr lang="en-US" b="0" i="0" dirty="0">
                <a:solidFill>
                  <a:srgbClr val="3C4043"/>
                </a:solidFill>
                <a:effectLst/>
                <a:latin typeface="Times New Roman" panose="02020603050405020304" pitchFamily="18" charset="0"/>
                <a:cs typeface="Times New Roman" panose="02020603050405020304" pitchFamily="18" charset="0"/>
              </a:rPr>
              <a:t> for each company.</a:t>
            </a:r>
          </a:p>
          <a:p>
            <a:pPr algn="l" fontAlgn="base">
              <a:spcAft>
                <a:spcPts val="1200"/>
              </a:spcAft>
            </a:pPr>
            <a:r>
              <a:rPr lang="en-US" b="1" i="0" dirty="0">
                <a:solidFill>
                  <a:srgbClr val="3C4043"/>
                </a:solidFill>
                <a:effectLst/>
                <a:latin typeface="Times New Roman" panose="02020603050405020304" pitchFamily="18" charset="0"/>
                <a:cs typeface="Times New Roman" panose="02020603050405020304" pitchFamily="18" charset="0"/>
              </a:rPr>
              <a:t>Third column</a:t>
            </a:r>
            <a:r>
              <a:rPr lang="en-US" b="0" i="0" dirty="0">
                <a:solidFill>
                  <a:srgbClr val="3C4043"/>
                </a:solidFill>
                <a:effectLst/>
                <a:latin typeface="Times New Roman" panose="02020603050405020304" pitchFamily="18" charset="0"/>
                <a:cs typeface="Times New Roman" panose="02020603050405020304" pitchFamily="18" charset="0"/>
              </a:rPr>
              <a:t>: The target variable is denoted by "</a:t>
            </a:r>
            <a:r>
              <a:rPr lang="en-US" b="1" i="0" dirty="0">
                <a:solidFill>
                  <a:srgbClr val="3C4043"/>
                </a:solidFill>
                <a:effectLst/>
                <a:latin typeface="Times New Roman" panose="02020603050405020304" pitchFamily="18" charset="0"/>
                <a:cs typeface="Times New Roman" panose="02020603050405020304" pitchFamily="18" charset="0"/>
              </a:rPr>
              <a:t>Financial Distress</a:t>
            </a:r>
            <a:r>
              <a:rPr lang="en-US" b="0" i="0" dirty="0">
                <a:solidFill>
                  <a:srgbClr val="3C4043"/>
                </a:solidFill>
                <a:effectLst/>
                <a:latin typeface="Times New Roman" panose="02020603050405020304" pitchFamily="18" charset="0"/>
                <a:cs typeface="Times New Roman" panose="02020603050405020304" pitchFamily="18" charset="0"/>
              </a:rPr>
              <a:t>" if it is greater than -0.50 the company should be considered as </a:t>
            </a:r>
            <a:r>
              <a:rPr lang="en-US" b="1" i="0" dirty="0">
                <a:solidFill>
                  <a:srgbClr val="3C4043"/>
                </a:solidFill>
                <a:effectLst/>
                <a:latin typeface="Times New Roman" panose="02020603050405020304" pitchFamily="18" charset="0"/>
                <a:cs typeface="Times New Roman" panose="02020603050405020304" pitchFamily="18" charset="0"/>
              </a:rPr>
              <a:t>healthy</a:t>
            </a:r>
            <a:r>
              <a:rPr lang="en-US" b="0" i="0" dirty="0">
                <a:solidFill>
                  <a:srgbClr val="3C4043"/>
                </a:solidFill>
                <a:effectLst/>
                <a:latin typeface="Times New Roman" panose="02020603050405020304" pitchFamily="18" charset="0"/>
                <a:cs typeface="Times New Roman" panose="02020603050405020304" pitchFamily="18" charset="0"/>
              </a:rPr>
              <a:t> (</a:t>
            </a:r>
            <a:r>
              <a:rPr lang="en-US" b="1" i="0" dirty="0">
                <a:solidFill>
                  <a:srgbClr val="3C4043"/>
                </a:solidFill>
                <a:effectLst/>
                <a:latin typeface="Times New Roman" panose="02020603050405020304" pitchFamily="18" charset="0"/>
                <a:cs typeface="Times New Roman" panose="02020603050405020304" pitchFamily="18" charset="0"/>
              </a:rPr>
              <a:t>0</a:t>
            </a:r>
            <a:r>
              <a:rPr lang="en-US" b="0" i="0" dirty="0">
                <a:solidFill>
                  <a:srgbClr val="3C4043"/>
                </a:solidFill>
                <a:effectLst/>
                <a:latin typeface="Times New Roman" panose="02020603050405020304" pitchFamily="18" charset="0"/>
                <a:cs typeface="Times New Roman" panose="02020603050405020304" pitchFamily="18" charset="0"/>
              </a:rPr>
              <a:t>). Otherwise, it would be regarded as </a:t>
            </a:r>
            <a:r>
              <a:rPr lang="en-US" b="1" i="0" dirty="0">
                <a:solidFill>
                  <a:srgbClr val="3C4043"/>
                </a:solidFill>
                <a:effectLst/>
                <a:latin typeface="Times New Roman" panose="02020603050405020304" pitchFamily="18" charset="0"/>
                <a:cs typeface="Times New Roman" panose="02020603050405020304" pitchFamily="18" charset="0"/>
              </a:rPr>
              <a:t>financially distressed</a:t>
            </a:r>
            <a:r>
              <a:rPr lang="en-US" b="0" i="0" dirty="0">
                <a:solidFill>
                  <a:srgbClr val="3C4043"/>
                </a:solidFill>
                <a:effectLst/>
                <a:latin typeface="Times New Roman" panose="02020603050405020304" pitchFamily="18" charset="0"/>
                <a:cs typeface="Times New Roman" panose="02020603050405020304" pitchFamily="18" charset="0"/>
              </a:rPr>
              <a:t> (</a:t>
            </a:r>
            <a:r>
              <a:rPr lang="en-US" b="1" i="0" dirty="0">
                <a:solidFill>
                  <a:srgbClr val="3C4043"/>
                </a:solidFill>
                <a:effectLst/>
                <a:latin typeface="Times New Roman" panose="02020603050405020304" pitchFamily="18" charset="0"/>
                <a:cs typeface="Times New Roman" panose="02020603050405020304" pitchFamily="18" charset="0"/>
              </a:rPr>
              <a:t>1</a:t>
            </a:r>
            <a:r>
              <a:rPr lang="en-US" b="0" i="0" dirty="0">
                <a:solidFill>
                  <a:srgbClr val="3C4043"/>
                </a:solidFill>
                <a:effectLst/>
                <a:latin typeface="Times New Roman" panose="02020603050405020304" pitchFamily="18" charset="0"/>
                <a:cs typeface="Times New Roman" panose="02020603050405020304" pitchFamily="18" charset="0"/>
              </a:rPr>
              <a:t>).</a:t>
            </a:r>
          </a:p>
          <a:p>
            <a:pPr algn="l" fontAlgn="base">
              <a:spcAft>
                <a:spcPts val="1200"/>
              </a:spcAft>
            </a:pPr>
            <a:r>
              <a:rPr lang="en-US" b="1" i="0" dirty="0">
                <a:solidFill>
                  <a:srgbClr val="3C4043"/>
                </a:solidFill>
                <a:effectLst/>
                <a:latin typeface="Times New Roman" panose="02020603050405020304" pitchFamily="18" charset="0"/>
                <a:cs typeface="Times New Roman" panose="02020603050405020304" pitchFamily="18" charset="0"/>
              </a:rPr>
              <a:t>Fourth column to the last column</a:t>
            </a:r>
            <a:r>
              <a:rPr lang="en-US" b="0" i="0" dirty="0">
                <a:solidFill>
                  <a:srgbClr val="3C4043"/>
                </a:solidFill>
                <a:effectLst/>
                <a:latin typeface="Times New Roman" panose="02020603050405020304" pitchFamily="18" charset="0"/>
                <a:cs typeface="Times New Roman" panose="02020603050405020304" pitchFamily="18" charset="0"/>
              </a:rPr>
              <a:t>: The features denoted by </a:t>
            </a:r>
            <a:r>
              <a:rPr lang="en-US" b="1" i="0" dirty="0">
                <a:solidFill>
                  <a:srgbClr val="3C4043"/>
                </a:solidFill>
                <a:effectLst/>
                <a:latin typeface="Times New Roman" panose="02020603050405020304" pitchFamily="18" charset="0"/>
                <a:cs typeface="Times New Roman" panose="02020603050405020304" pitchFamily="18" charset="0"/>
              </a:rPr>
              <a:t>x1</a:t>
            </a:r>
            <a:r>
              <a:rPr lang="en-US" b="0" i="0" dirty="0">
                <a:solidFill>
                  <a:srgbClr val="3C4043"/>
                </a:solidFill>
                <a:effectLst/>
                <a:latin typeface="Times New Roman" panose="02020603050405020304" pitchFamily="18" charset="0"/>
                <a:cs typeface="Times New Roman" panose="02020603050405020304" pitchFamily="18" charset="0"/>
              </a:rPr>
              <a:t> to </a:t>
            </a:r>
            <a:r>
              <a:rPr lang="en-US" b="1" i="0" dirty="0">
                <a:solidFill>
                  <a:srgbClr val="3C4043"/>
                </a:solidFill>
                <a:effectLst/>
                <a:latin typeface="Times New Roman" panose="02020603050405020304" pitchFamily="18" charset="0"/>
                <a:cs typeface="Times New Roman" panose="02020603050405020304" pitchFamily="18" charset="0"/>
              </a:rPr>
              <a:t>x83</a:t>
            </a:r>
            <a:r>
              <a:rPr lang="en-US" b="0" i="0" dirty="0">
                <a:solidFill>
                  <a:srgbClr val="3C4043"/>
                </a:solidFill>
                <a:effectLst/>
                <a:latin typeface="Times New Roman" panose="02020603050405020304" pitchFamily="18" charset="0"/>
                <a:cs typeface="Times New Roman" panose="02020603050405020304" pitchFamily="18" charset="0"/>
              </a:rPr>
              <a:t>, are some financial and non-financial characteristics of the sampled companies. These features belong to the previous time period, which should be used to predict whether the company will be financially distressed or not (classification).</a:t>
            </a:r>
          </a:p>
          <a:p>
            <a:pPr fontAlgn="base">
              <a:spcAft>
                <a:spcPts val="1200"/>
              </a:spcAft>
            </a:pPr>
            <a:r>
              <a:rPr lang="en-US" b="0" i="0" dirty="0">
                <a:solidFill>
                  <a:srgbClr val="3C4043"/>
                </a:solidFill>
                <a:effectLst/>
                <a:latin typeface="Times New Roman" panose="02020603050405020304" pitchFamily="18" charset="0"/>
                <a:cs typeface="Times New Roman" panose="02020603050405020304" pitchFamily="18" charset="0"/>
              </a:rPr>
              <a:t>For example, company 1 is financially distressed at time 1 but company 2 is still healthy at time 14.</a:t>
            </a:r>
          </a:p>
          <a:p>
            <a:pPr algn="l" fontAlgn="base">
              <a:spcAft>
                <a:spcPts val="1200"/>
              </a:spcAft>
            </a:pPr>
            <a:endParaRPr lang="en-US" b="0" i="0" dirty="0">
              <a:solidFill>
                <a:srgbClr val="3C4043"/>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3828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984737" y="904461"/>
            <a:ext cx="9819097" cy="517828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Server-side Script			:  HTML, CSS, Bootstrap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Python</a:t>
            </a:r>
          </a:p>
          <a:p>
            <a:pPr algn="just">
              <a:lnSpc>
                <a:spcPct val="150000"/>
              </a:lnSpc>
            </a:pPr>
            <a:r>
              <a:rPr lang="en-US" sz="2000" dirty="0">
                <a:latin typeface="Times New Roman" panose="02020603050405020304" pitchFamily="18" charset="0"/>
                <a:cs typeface="Times New Roman" panose="02020603050405020304" pitchFamily="18" charset="0"/>
              </a:rPr>
              <a:t>Libraries					: Flask, Pandas, MySQL. Connector, OS, </a:t>
            </a:r>
            <a:r>
              <a:rPr lang="en-US" sz="2000" dirty="0" err="1">
                <a:latin typeface="Times New Roman" panose="02020603050405020304" pitchFamily="18" charset="0"/>
                <a:cs typeface="Times New Roman" panose="02020603050405020304" pitchFamily="18" charset="0"/>
              </a:rPr>
              <a:t>Numpy</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IDE/Workbench			:  PyCharm, VS-Code</a:t>
            </a:r>
          </a:p>
          <a:p>
            <a:pPr algn="just">
              <a:lnSpc>
                <a:spcPct val="150000"/>
              </a:lnSpc>
            </a:pPr>
            <a:r>
              <a:rPr lang="en-US" sz="2000" dirty="0">
                <a:latin typeface="Times New Roman" panose="02020603050405020304" pitchFamily="18" charset="0"/>
                <a:cs typeface="Times New Roman" panose="02020603050405020304" pitchFamily="18" charset="0"/>
              </a:rPr>
              <a:t>Technology				:  Python 3.6+</a:t>
            </a:r>
          </a:p>
          <a:p>
            <a:pPr algn="just">
              <a:lnSpc>
                <a:spcPct val="150000"/>
              </a:lnSpc>
            </a:pPr>
            <a:r>
              <a:rPr lang="en-US" sz="2000" dirty="0">
                <a:latin typeface="Times New Roman" panose="02020603050405020304" pitchFamily="18" charset="0"/>
                <a:cs typeface="Times New Roman" panose="02020603050405020304" pitchFamily="18" charset="0"/>
              </a:rPr>
              <a:t>Server Deployment			:  </a:t>
            </a:r>
            <a:r>
              <a:rPr lang="en-US" sz="2000" dirty="0" err="1">
                <a:latin typeface="Times New Roman" panose="02020603050405020304" pitchFamily="18" charset="0"/>
                <a:cs typeface="Times New Roman" panose="02020603050405020304" pitchFamily="18" charset="0"/>
              </a:rPr>
              <a:t>Xampp</a:t>
            </a:r>
            <a:r>
              <a:rPr lang="en-US" sz="2000" dirty="0">
                <a:latin typeface="Times New Roman" panose="02020603050405020304" pitchFamily="18" charset="0"/>
                <a:cs typeface="Times New Roman" panose="02020603050405020304" pitchFamily="18" charset="0"/>
              </a:rPr>
              <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MySQL</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5" name="Title 1"/>
          <p:cNvSpPr txBox="1"/>
          <p:nvPr/>
        </p:nvSpPr>
        <p:spPr>
          <a:xfrm>
            <a:off x="278295" y="238538"/>
            <a:ext cx="11072191" cy="913521"/>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1178</TotalTime>
  <Words>2383</Words>
  <Application>Microsoft Office PowerPoint</Application>
  <PresentationFormat>Widescreen</PresentationFormat>
  <Paragraphs>252</Paragraphs>
  <Slides>42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FINANCIAL DISTRESS PREDICTION DATASET</vt:lpstr>
      <vt:lpstr>Dataset explanation</vt:lpstr>
      <vt:lpstr>PowerPoint Presentation</vt:lpstr>
      <vt:lpstr>PowerPoint Presentation</vt:lpstr>
      <vt:lpstr>PowerPoint Presentation</vt:lpstr>
      <vt:lpstr>PowerPoint Presentation</vt:lpstr>
      <vt:lpstr>Literature Survey</vt:lpstr>
      <vt:lpstr>Literature Survey</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Adithya M</dc:creator>
  <cp:lastModifiedBy>gowtham kumar</cp:lastModifiedBy>
  <cp:revision>60</cp:revision>
  <dcterms:created xsi:type="dcterms:W3CDTF">2023-10-23T07:42:57Z</dcterms:created>
  <dcterms:modified xsi:type="dcterms:W3CDTF">2025-03-05T05:54:08Z</dcterms:modified>
</cp:coreProperties>
</file>